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  <p:sldMasterId id="2147483685" r:id="rId4"/>
    <p:sldMasterId id="2147483697" r:id="rId5"/>
    <p:sldMasterId id="2147483709" r:id="rId6"/>
  </p:sldMasterIdLst>
  <p:notesMasterIdLst>
    <p:notesMasterId r:id="rId46"/>
  </p:notesMasterIdLst>
  <p:sldIdLst>
    <p:sldId id="256" r:id="rId7"/>
    <p:sldId id="1443" r:id="rId8"/>
    <p:sldId id="1444" r:id="rId9"/>
    <p:sldId id="869" r:id="rId10"/>
    <p:sldId id="870" r:id="rId11"/>
    <p:sldId id="871" r:id="rId12"/>
    <p:sldId id="1445" r:id="rId13"/>
    <p:sldId id="872" r:id="rId14"/>
    <p:sldId id="877" r:id="rId15"/>
    <p:sldId id="878" r:id="rId16"/>
    <p:sldId id="879" r:id="rId17"/>
    <p:sldId id="880" r:id="rId18"/>
    <p:sldId id="1451" r:id="rId19"/>
    <p:sldId id="1456" r:id="rId20"/>
    <p:sldId id="1453" r:id="rId21"/>
    <p:sldId id="1454" r:id="rId22"/>
    <p:sldId id="1455" r:id="rId23"/>
    <p:sldId id="881" r:id="rId24"/>
    <p:sldId id="1350" r:id="rId25"/>
    <p:sldId id="1374" r:id="rId26"/>
    <p:sldId id="1468" r:id="rId27"/>
    <p:sldId id="1469" r:id="rId28"/>
    <p:sldId id="1457" r:id="rId29"/>
    <p:sldId id="1458" r:id="rId30"/>
    <p:sldId id="1459" r:id="rId31"/>
    <p:sldId id="1452" r:id="rId32"/>
    <p:sldId id="1018" r:id="rId33"/>
    <p:sldId id="1460" r:id="rId34"/>
    <p:sldId id="1461" r:id="rId35"/>
    <p:sldId id="1462" r:id="rId36"/>
    <p:sldId id="1463" r:id="rId37"/>
    <p:sldId id="1464" r:id="rId38"/>
    <p:sldId id="1465" r:id="rId39"/>
    <p:sldId id="889" r:id="rId40"/>
    <p:sldId id="1354" r:id="rId41"/>
    <p:sldId id="1467" r:id="rId42"/>
    <p:sldId id="1379" r:id="rId43"/>
    <p:sldId id="644" r:id="rId44"/>
    <p:sldId id="304" r:id="rId4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96BC5"/>
    <a:srgbClr val="F4BF00"/>
    <a:srgbClr val="13B1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із теми 2 –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із теми 2 –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 /><Relationship Id="rId18" Type="http://schemas.openxmlformats.org/officeDocument/2006/relationships/slide" Target="slides/slide12.xml" /><Relationship Id="rId26" Type="http://schemas.openxmlformats.org/officeDocument/2006/relationships/slide" Target="slides/slide20.xml" /><Relationship Id="rId39" Type="http://schemas.openxmlformats.org/officeDocument/2006/relationships/slide" Target="slides/slide33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5.xml" /><Relationship Id="rId34" Type="http://schemas.openxmlformats.org/officeDocument/2006/relationships/slide" Target="slides/slide28.xml" /><Relationship Id="rId42" Type="http://schemas.openxmlformats.org/officeDocument/2006/relationships/slide" Target="slides/slide36.xml" /><Relationship Id="rId47" Type="http://schemas.openxmlformats.org/officeDocument/2006/relationships/presProps" Target="presProps.xml" /><Relationship Id="rId50" Type="http://schemas.openxmlformats.org/officeDocument/2006/relationships/tableStyles" Target="tableStyles.xml" /><Relationship Id="rId7" Type="http://schemas.openxmlformats.org/officeDocument/2006/relationships/slide" Target="slides/slide1.xml" /><Relationship Id="rId12" Type="http://schemas.openxmlformats.org/officeDocument/2006/relationships/slide" Target="slides/slide6.xml" /><Relationship Id="rId17" Type="http://schemas.openxmlformats.org/officeDocument/2006/relationships/slide" Target="slides/slide11.xml" /><Relationship Id="rId25" Type="http://schemas.openxmlformats.org/officeDocument/2006/relationships/slide" Target="slides/slide19.xml" /><Relationship Id="rId33" Type="http://schemas.openxmlformats.org/officeDocument/2006/relationships/slide" Target="slides/slide27.xml" /><Relationship Id="rId38" Type="http://schemas.openxmlformats.org/officeDocument/2006/relationships/slide" Target="slides/slide32.xml" /><Relationship Id="rId46" Type="http://schemas.openxmlformats.org/officeDocument/2006/relationships/notesMaster" Target="notesMasters/notesMaster1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0.xml" /><Relationship Id="rId20" Type="http://schemas.openxmlformats.org/officeDocument/2006/relationships/slide" Target="slides/slide14.xml" /><Relationship Id="rId29" Type="http://schemas.openxmlformats.org/officeDocument/2006/relationships/slide" Target="slides/slide23.xml" /><Relationship Id="rId41" Type="http://schemas.openxmlformats.org/officeDocument/2006/relationships/slide" Target="slides/slide35.xml" /><Relationship Id="rId1" Type="http://schemas.openxmlformats.org/officeDocument/2006/relationships/slideMaster" Target="slideMasters/slideMaster1.xml" /><Relationship Id="rId6" Type="http://schemas.openxmlformats.org/officeDocument/2006/relationships/slideMaster" Target="slideMasters/slideMaster6.xml" /><Relationship Id="rId11" Type="http://schemas.openxmlformats.org/officeDocument/2006/relationships/slide" Target="slides/slide5.xml" /><Relationship Id="rId24" Type="http://schemas.openxmlformats.org/officeDocument/2006/relationships/slide" Target="slides/slide18.xml" /><Relationship Id="rId32" Type="http://schemas.openxmlformats.org/officeDocument/2006/relationships/slide" Target="slides/slide26.xml" /><Relationship Id="rId37" Type="http://schemas.openxmlformats.org/officeDocument/2006/relationships/slide" Target="slides/slide31.xml" /><Relationship Id="rId40" Type="http://schemas.openxmlformats.org/officeDocument/2006/relationships/slide" Target="slides/slide34.xml" /><Relationship Id="rId45" Type="http://schemas.openxmlformats.org/officeDocument/2006/relationships/slide" Target="slides/slide39.xml" /><Relationship Id="rId5" Type="http://schemas.openxmlformats.org/officeDocument/2006/relationships/slideMaster" Target="slideMasters/slideMaster5.xml" /><Relationship Id="rId15" Type="http://schemas.openxmlformats.org/officeDocument/2006/relationships/slide" Target="slides/slide9.xml" /><Relationship Id="rId23" Type="http://schemas.openxmlformats.org/officeDocument/2006/relationships/slide" Target="slides/slide17.xml" /><Relationship Id="rId28" Type="http://schemas.openxmlformats.org/officeDocument/2006/relationships/slide" Target="slides/slide22.xml" /><Relationship Id="rId36" Type="http://schemas.openxmlformats.org/officeDocument/2006/relationships/slide" Target="slides/slide30.xml" /><Relationship Id="rId49" Type="http://schemas.openxmlformats.org/officeDocument/2006/relationships/theme" Target="theme/theme1.xml" /><Relationship Id="rId10" Type="http://schemas.openxmlformats.org/officeDocument/2006/relationships/slide" Target="slides/slide4.xml" /><Relationship Id="rId19" Type="http://schemas.openxmlformats.org/officeDocument/2006/relationships/slide" Target="slides/slide13.xml" /><Relationship Id="rId31" Type="http://schemas.openxmlformats.org/officeDocument/2006/relationships/slide" Target="slides/slide25.xml" /><Relationship Id="rId44" Type="http://schemas.openxmlformats.org/officeDocument/2006/relationships/slide" Target="slides/slide38.xml" /><Relationship Id="rId4" Type="http://schemas.openxmlformats.org/officeDocument/2006/relationships/slideMaster" Target="slideMasters/slideMaster4.xml" /><Relationship Id="rId9" Type="http://schemas.openxmlformats.org/officeDocument/2006/relationships/slide" Target="slides/slide3.xml" /><Relationship Id="rId14" Type="http://schemas.openxmlformats.org/officeDocument/2006/relationships/slide" Target="slides/slide8.xml" /><Relationship Id="rId22" Type="http://schemas.openxmlformats.org/officeDocument/2006/relationships/slide" Target="slides/slide16.xml" /><Relationship Id="rId27" Type="http://schemas.openxmlformats.org/officeDocument/2006/relationships/slide" Target="slides/slide21.xml" /><Relationship Id="rId30" Type="http://schemas.openxmlformats.org/officeDocument/2006/relationships/slide" Target="slides/slide24.xml" /><Relationship Id="rId35" Type="http://schemas.openxmlformats.org/officeDocument/2006/relationships/slide" Target="slides/slide29.xml" /><Relationship Id="rId43" Type="http://schemas.openxmlformats.org/officeDocument/2006/relationships/slide" Target="slides/slide37.xml" /><Relationship Id="rId48" Type="http://schemas.openxmlformats.org/officeDocument/2006/relationships/viewProps" Target="viewProps.xml" /><Relationship Id="rId8" Type="http://schemas.openxmlformats.org/officeDocument/2006/relationships/slide" Target="slides/slide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65B0C-098F-4945-B4AE-50ED81D12601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4C290-2272-4590-9C92-FED5B764E9A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649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7" Type="http://schemas.openxmlformats.org/officeDocument/2006/relationships/image" Target="../media/image6.jpg" /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5.jpg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7" Type="http://schemas.openxmlformats.org/officeDocument/2006/relationships/hyperlink" Target="http://teach-inf.at.ua/" TargetMode="External" /><Relationship Id="rId2" Type="http://schemas.openxmlformats.org/officeDocument/2006/relationships/image" Target="../media/image7.jpe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11.png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7" Type="http://schemas.openxmlformats.org/officeDocument/2006/relationships/hyperlink" Target="http://teach-inf.at.ua/" TargetMode="External" /><Relationship Id="rId2" Type="http://schemas.openxmlformats.org/officeDocument/2006/relationships/image" Target="../media/image7.jpeg" /><Relationship Id="rId1" Type="http://schemas.openxmlformats.org/officeDocument/2006/relationships/slideMaster" Target="../slideMasters/slideMaster1.xml" /><Relationship Id="rId6" Type="http://schemas.openxmlformats.org/officeDocument/2006/relationships/image" Target="../media/image11.png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A51221C-393E-4FE7-AED2-E07CE01EF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747751" cy="4413403"/>
          </a:xfrm>
          <a:prstGeom prst="rect">
            <a:avLst/>
          </a:prstGeom>
        </p:spPr>
      </p:pic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0" y="3527436"/>
            <a:ext cx="12192000" cy="335756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484" y="6021300"/>
            <a:ext cx="5699686" cy="991249"/>
          </a:xfrm>
          <a:prstGeom prst="rect">
            <a:avLst/>
          </a:prstGeom>
        </p:spPr>
      </p:pic>
      <p:sp>
        <p:nvSpPr>
          <p:cNvPr id="11" name="Rectangle 17"/>
          <p:cNvSpPr>
            <a:spLocks noChangeArrowheads="1"/>
          </p:cNvSpPr>
          <p:nvPr userDrawn="1"/>
        </p:nvSpPr>
        <p:spPr bwMode="gray">
          <a:xfrm>
            <a:off x="0" y="3141663"/>
            <a:ext cx="12192000" cy="431800"/>
          </a:xfrm>
          <a:prstGeom prst="rect">
            <a:avLst/>
          </a:prstGeom>
          <a:solidFill>
            <a:srgbClr val="19426B"/>
          </a:solidFill>
          <a:ln w="9525">
            <a:solidFill>
              <a:srgbClr val="19426B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Oval 25"/>
          <p:cNvSpPr>
            <a:spLocks noChangeArrowheads="1"/>
          </p:cNvSpPr>
          <p:nvPr userDrawn="1"/>
        </p:nvSpPr>
        <p:spPr bwMode="ltGray">
          <a:xfrm>
            <a:off x="1258888" y="4508512"/>
            <a:ext cx="4248150" cy="1800225"/>
          </a:xfrm>
          <a:prstGeom prst="ellipse">
            <a:avLst/>
          </a:prstGeom>
          <a:gradFill rotWithShape="1">
            <a:gsLst>
              <a:gs pos="0">
                <a:srgbClr val="398AC7"/>
              </a:gs>
              <a:gs pos="100000">
                <a:srgbClr val="398AC7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 userDrawn="1"/>
        </p:nvSpPr>
        <p:spPr bwMode="auto">
          <a:xfrm>
            <a:off x="457200" y="6486536"/>
            <a:ext cx="2133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l" defTabSz="914400" rtl="0" eaLnBrk="1" latinLnBrk="0" hangingPunct="1">
              <a:defRPr sz="12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Rectangle 5"/>
          <p:cNvSpPr txBox="1">
            <a:spLocks noChangeArrowheads="1"/>
          </p:cNvSpPr>
          <p:nvPr userDrawn="1"/>
        </p:nvSpPr>
        <p:spPr>
          <a:xfrm>
            <a:off x="3124200" y="6486536"/>
            <a:ext cx="2895600" cy="168275"/>
          </a:xfrm>
          <a:prstGeom prst="rect">
            <a:avLst/>
          </a:prstGeom>
        </p:spPr>
        <p:txBody>
          <a:bodyPr/>
          <a:lstStyle>
            <a:defPPr>
              <a:defRPr lang="uk-UA"/>
            </a:defPPr>
            <a:lvl1pPr marL="0" algn="ctr" defTabSz="914400" rtl="0" eaLnBrk="1" latinLnBrk="0" hangingPunct="1"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Oval 18"/>
          <p:cNvSpPr>
            <a:spLocks noChangeArrowheads="1"/>
          </p:cNvSpPr>
          <p:nvPr userDrawn="1"/>
        </p:nvSpPr>
        <p:spPr bwMode="gray">
          <a:xfrm>
            <a:off x="276225" y="1255713"/>
            <a:ext cx="4656138" cy="4837112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dist="172739" dir="3238358" algn="ctr" rotWithShape="0">
              <a:srgbClr val="19426B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Freeform 21" descr="2"/>
          <p:cNvSpPr>
            <a:spLocks/>
          </p:cNvSpPr>
          <p:nvPr userDrawn="1"/>
        </p:nvSpPr>
        <p:spPr bwMode="gray">
          <a:xfrm>
            <a:off x="376245" y="2147896"/>
            <a:ext cx="2103437" cy="3032125"/>
          </a:xfrm>
          <a:custGeom>
            <a:avLst/>
            <a:gdLst>
              <a:gd name="T0" fmla="*/ 1325 w 1325"/>
              <a:gd name="T1" fmla="*/ 960 h 1910"/>
              <a:gd name="T2" fmla="*/ 414 w 1325"/>
              <a:gd name="T3" fmla="*/ 0 h 1910"/>
              <a:gd name="T4" fmla="*/ 27 w 1325"/>
              <a:gd name="T5" fmla="*/ 1014 h 1910"/>
              <a:gd name="T6" fmla="*/ 402 w 1325"/>
              <a:gd name="T7" fmla="*/ 1910 h 1910"/>
              <a:gd name="T8" fmla="*/ 1325 w 1325"/>
              <a:gd name="T9" fmla="*/ 960 h 1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5" h="1910">
                <a:moveTo>
                  <a:pt x="1325" y="960"/>
                </a:moveTo>
                <a:lnTo>
                  <a:pt x="414" y="0"/>
                </a:lnTo>
                <a:cubicBezTo>
                  <a:pt x="238" y="162"/>
                  <a:pt x="0" y="570"/>
                  <a:pt x="27" y="1014"/>
                </a:cubicBezTo>
                <a:cubicBezTo>
                  <a:pt x="53" y="1458"/>
                  <a:pt x="233" y="1748"/>
                  <a:pt x="402" y="1910"/>
                </a:cubicBezTo>
                <a:lnTo>
                  <a:pt x="1325" y="96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7620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8" name="Freeform 19" descr="4"/>
          <p:cNvSpPr>
            <a:spLocks/>
          </p:cNvSpPr>
          <p:nvPr userDrawn="1"/>
        </p:nvSpPr>
        <p:spPr bwMode="gray">
          <a:xfrm>
            <a:off x="2625727" y="2119317"/>
            <a:ext cx="2139950" cy="3116263"/>
          </a:xfrm>
          <a:custGeom>
            <a:avLst/>
            <a:gdLst>
              <a:gd name="T0" fmla="*/ 951 w 1348"/>
              <a:gd name="T1" fmla="*/ 1963 h 1963"/>
              <a:gd name="T2" fmla="*/ 1338 w 1348"/>
              <a:gd name="T3" fmla="*/ 977 h 1963"/>
              <a:gd name="T4" fmla="*/ 905 w 1348"/>
              <a:gd name="T5" fmla="*/ 0 h 1963"/>
              <a:gd name="T6" fmla="*/ 0 w 1348"/>
              <a:gd name="T7" fmla="*/ 987 h 1963"/>
              <a:gd name="T8" fmla="*/ 951 w 1348"/>
              <a:gd name="T9" fmla="*/ 1963 h 1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963">
                <a:moveTo>
                  <a:pt x="951" y="1963"/>
                </a:moveTo>
                <a:cubicBezTo>
                  <a:pt x="1244" y="1689"/>
                  <a:pt x="1348" y="1323"/>
                  <a:pt x="1338" y="977"/>
                </a:cubicBezTo>
                <a:cubicBezTo>
                  <a:pt x="1329" y="629"/>
                  <a:pt x="1132" y="226"/>
                  <a:pt x="905" y="0"/>
                </a:cubicBezTo>
                <a:lnTo>
                  <a:pt x="0" y="987"/>
                </a:lnTo>
                <a:lnTo>
                  <a:pt x="951" y="196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19" name="Freeform 20" descr="1"/>
          <p:cNvSpPr>
            <a:spLocks/>
          </p:cNvSpPr>
          <p:nvPr userDrawn="1"/>
        </p:nvSpPr>
        <p:spPr bwMode="gray">
          <a:xfrm>
            <a:off x="1130307" y="1416060"/>
            <a:ext cx="2873375" cy="2182813"/>
          </a:xfrm>
          <a:custGeom>
            <a:avLst/>
            <a:gdLst>
              <a:gd name="T0" fmla="*/ 905 w 1810"/>
              <a:gd name="T1" fmla="*/ 1375 h 1375"/>
              <a:gd name="T2" fmla="*/ 1810 w 1810"/>
              <a:gd name="T3" fmla="*/ 395 h 1375"/>
              <a:gd name="T4" fmla="*/ 876 w 1810"/>
              <a:gd name="T5" fmla="*/ 24 h 1375"/>
              <a:gd name="T6" fmla="*/ 0 w 1810"/>
              <a:gd name="T7" fmla="*/ 396 h 1375"/>
              <a:gd name="T8" fmla="*/ 905 w 1810"/>
              <a:gd name="T9" fmla="*/ 137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1375">
                <a:moveTo>
                  <a:pt x="905" y="1375"/>
                </a:moveTo>
                <a:lnTo>
                  <a:pt x="1810" y="395"/>
                </a:lnTo>
                <a:cubicBezTo>
                  <a:pt x="1612" y="176"/>
                  <a:pt x="1300" y="0"/>
                  <a:pt x="876" y="24"/>
                </a:cubicBezTo>
                <a:cubicBezTo>
                  <a:pt x="452" y="48"/>
                  <a:pt x="252" y="149"/>
                  <a:pt x="0" y="396"/>
                </a:cubicBezTo>
                <a:lnTo>
                  <a:pt x="905" y="1375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0" name="Freeform 22" descr="55282"/>
          <p:cNvSpPr>
            <a:spLocks/>
          </p:cNvSpPr>
          <p:nvPr userDrawn="1"/>
        </p:nvSpPr>
        <p:spPr bwMode="gray">
          <a:xfrm>
            <a:off x="1085855" y="3730636"/>
            <a:ext cx="2962275" cy="2219325"/>
          </a:xfrm>
          <a:custGeom>
            <a:avLst/>
            <a:gdLst>
              <a:gd name="T0" fmla="*/ 927 w 1866"/>
              <a:gd name="T1" fmla="*/ 0 h 1398"/>
              <a:gd name="T2" fmla="*/ 0 w 1866"/>
              <a:gd name="T3" fmla="*/ 975 h 1398"/>
              <a:gd name="T4" fmla="*/ 996 w 1866"/>
              <a:gd name="T5" fmla="*/ 1387 h 1398"/>
              <a:gd name="T6" fmla="*/ 1866 w 1866"/>
              <a:gd name="T7" fmla="*/ 996 h 1398"/>
              <a:gd name="T8" fmla="*/ 927 w 1866"/>
              <a:gd name="T9" fmla="*/ 0 h 1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6" h="1398">
                <a:moveTo>
                  <a:pt x="927" y="0"/>
                </a:moveTo>
                <a:lnTo>
                  <a:pt x="0" y="975"/>
                </a:lnTo>
                <a:cubicBezTo>
                  <a:pt x="203" y="1204"/>
                  <a:pt x="607" y="1398"/>
                  <a:pt x="996" y="1387"/>
                </a:cubicBezTo>
                <a:cubicBezTo>
                  <a:pt x="1385" y="1375"/>
                  <a:pt x="1707" y="1159"/>
                  <a:pt x="1866" y="996"/>
                </a:cubicBezTo>
                <a:lnTo>
                  <a:pt x="927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uk-UA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sp>
        <p:nvSpPr>
          <p:cNvPr id="21" name="Oval 23"/>
          <p:cNvSpPr>
            <a:spLocks noChangeArrowheads="1"/>
          </p:cNvSpPr>
          <p:nvPr userDrawn="1"/>
        </p:nvSpPr>
        <p:spPr bwMode="gray">
          <a:xfrm>
            <a:off x="1806578" y="2954337"/>
            <a:ext cx="1655763" cy="16557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1416466" y="3045082"/>
            <a:ext cx="24410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ru-RU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1</a:t>
            </a:r>
            <a:r>
              <a:rPr lang="uk-UA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0</a:t>
            </a:r>
          </a:p>
          <a:p>
            <a:pPr marL="0" indent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+mj-lt"/>
              <a:buNone/>
            </a:pPr>
            <a:r>
              <a:rPr lang="uk-UA" sz="5400" b="1" i="0" dirty="0">
                <a:solidFill>
                  <a:srgbClr val="002060"/>
                </a:solidFill>
                <a:latin typeface="Comic Sans MS" panose="030F0702030302020204" pitchFamily="66" charset="0"/>
              </a:rPr>
              <a:t>(11)</a:t>
            </a:r>
          </a:p>
        </p:txBody>
      </p:sp>
      <p:sp>
        <p:nvSpPr>
          <p:cNvPr id="25" name="Заголовок 1"/>
          <p:cNvSpPr>
            <a:spLocks noGrp="1"/>
          </p:cNvSpPr>
          <p:nvPr>
            <p:ph type="ctrTitle"/>
          </p:nvPr>
        </p:nvSpPr>
        <p:spPr>
          <a:xfrm>
            <a:off x="4847770" y="584394"/>
            <a:ext cx="7151587" cy="1801607"/>
          </a:xfrm>
        </p:spPr>
        <p:txBody>
          <a:bodyPr anchor="ctr">
            <a:normAutofit/>
          </a:bodyPr>
          <a:lstStyle>
            <a:lvl1pPr algn="r">
              <a:defRPr kumimoji="0" lang="uk-UA" sz="4400" b="1" i="0" u="none" strike="noStrike" kern="1200" cap="none" spc="0" normalizeH="0" baseline="0" dirty="0">
                <a:ln>
                  <a:noFill/>
                </a:ln>
                <a:solidFill>
                  <a:srgbClr val="19426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Verdana"/>
                <a:ea typeface="+mj-ea"/>
                <a:cs typeface="+mj-cs"/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  <p:sp>
        <p:nvSpPr>
          <p:cNvPr id="26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032382" y="3184362"/>
            <a:ext cx="7138989" cy="40341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uk-UA" sz="1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marR="0" lvl="0" indent="0" algn="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BBC00"/>
              </a:buClr>
              <a:buSzTx/>
              <a:buFont typeface="Wingdings" panose="05000000000000000000" pitchFamily="2" charset="2"/>
              <a:buNone/>
              <a:tabLst/>
            </a:pPr>
            <a:r>
              <a:rPr lang="uk-UA" dirty="0"/>
              <a:t>Зразок підзаголовка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4506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545104" y="700372"/>
            <a:ext cx="948605" cy="533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1</a:t>
            </a:r>
            <a: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0</a:t>
            </a:r>
            <a:b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</a:br>
            <a:r>
              <a:rPr lang="uk-UA" sz="2000" b="1" i="0" spc="-400" baseline="0" dirty="0">
                <a:solidFill>
                  <a:srgbClr val="19426B"/>
                </a:solidFill>
                <a:latin typeface="Comic Sans MS" panose="030F0702030302020204" pitchFamily="66" charset="0"/>
              </a:rPr>
              <a:t>(11)</a:t>
            </a: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©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Вивчаємо інформатику        </a:t>
              </a:r>
              <a:r>
                <a:rPr lang="en-US" sz="1400" b="1" i="1" dirty="0">
                  <a:solidFill>
                    <a:srgbClr val="19426B"/>
                  </a:solidFill>
                  <a:latin typeface="Verdana"/>
                  <a:hlinkClick r:id="rId7" tooltip="Перейти на сайт"/>
                </a:rPr>
                <a:t>teach-inf.at.ua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739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391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і області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40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9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459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038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31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8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96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332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ChangeArrowheads="1"/>
          </p:cNvSpPr>
          <p:nvPr userDrawn="1"/>
        </p:nvSpPr>
        <p:spPr bwMode="gray">
          <a:xfrm>
            <a:off x="0" y="798521"/>
            <a:ext cx="12192000" cy="312737"/>
          </a:xfrm>
          <a:prstGeom prst="rect">
            <a:avLst/>
          </a:prstGeom>
          <a:solidFill>
            <a:srgbClr val="19426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8" name="Rectangle 16"/>
          <p:cNvSpPr>
            <a:spLocks noChangeArrowheads="1"/>
          </p:cNvSpPr>
          <p:nvPr userDrawn="1"/>
        </p:nvSpPr>
        <p:spPr bwMode="white">
          <a:xfrm>
            <a:off x="0" y="11"/>
            <a:ext cx="12192000" cy="836613"/>
          </a:xfrm>
          <a:prstGeom prst="rect">
            <a:avLst/>
          </a:prstGeom>
          <a:solidFill>
            <a:srgbClr val="398A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>
              <a:ln>
                <a:noFill/>
              </a:ln>
              <a:solidFill>
                <a:srgbClr val="19426B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grpSp>
        <p:nvGrpSpPr>
          <p:cNvPr id="9" name="Group 17"/>
          <p:cNvGrpSpPr>
            <a:grpSpLocks/>
          </p:cNvGrpSpPr>
          <p:nvPr userDrawn="1"/>
        </p:nvGrpSpPr>
        <p:grpSpPr bwMode="auto">
          <a:xfrm>
            <a:off x="10287570" y="188919"/>
            <a:ext cx="1665288" cy="1512887"/>
            <a:chOff x="4604" y="119"/>
            <a:chExt cx="1049" cy="953"/>
          </a:xfrm>
        </p:grpSpPr>
        <p:sp>
          <p:nvSpPr>
            <p:cNvPr id="10" name="Oval 18"/>
            <p:cNvSpPr>
              <a:spLocks noChangeArrowheads="1"/>
            </p:cNvSpPr>
            <p:nvPr userDrawn="1"/>
          </p:nvSpPr>
          <p:spPr bwMode="gray">
            <a:xfrm>
              <a:off x="4921" y="845"/>
              <a:ext cx="732" cy="227"/>
            </a:xfrm>
            <a:prstGeom prst="ellipse">
              <a:avLst/>
            </a:prstGeom>
            <a:gradFill rotWithShape="1">
              <a:gsLst>
                <a:gs pos="0">
                  <a:srgbClr val="19426B"/>
                </a:gs>
                <a:gs pos="100000">
                  <a:srgbClr val="19426B">
                    <a:gamma/>
                    <a:tint val="0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Oval 19"/>
            <p:cNvSpPr>
              <a:spLocks noChangeArrowheads="1"/>
            </p:cNvSpPr>
            <p:nvPr userDrawn="1"/>
          </p:nvSpPr>
          <p:spPr bwMode="gray">
            <a:xfrm>
              <a:off x="4604" y="119"/>
              <a:ext cx="932" cy="9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dist="63500" dir="2212194" algn="ctr" rotWithShape="0">
                <a:srgbClr val="19426B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2" name="Freeform 20" descr="4"/>
            <p:cNvSpPr>
              <a:spLocks/>
            </p:cNvSpPr>
            <p:nvPr userDrawn="1"/>
          </p:nvSpPr>
          <p:spPr bwMode="gray">
            <a:xfrm>
              <a:off x="5077" y="281"/>
              <a:ext cx="426" cy="588"/>
            </a:xfrm>
            <a:custGeom>
              <a:avLst/>
              <a:gdLst>
                <a:gd name="T0" fmla="*/ 951 w 1348"/>
                <a:gd name="T1" fmla="*/ 1963 h 1963"/>
                <a:gd name="T2" fmla="*/ 1338 w 1348"/>
                <a:gd name="T3" fmla="*/ 977 h 1963"/>
                <a:gd name="T4" fmla="*/ 905 w 1348"/>
                <a:gd name="T5" fmla="*/ 0 h 1963"/>
                <a:gd name="T6" fmla="*/ 0 w 1348"/>
                <a:gd name="T7" fmla="*/ 987 h 1963"/>
                <a:gd name="T8" fmla="*/ 951 w 1348"/>
                <a:gd name="T9" fmla="*/ 1963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963">
                  <a:moveTo>
                    <a:pt x="951" y="1963"/>
                  </a:moveTo>
                  <a:cubicBezTo>
                    <a:pt x="1244" y="1689"/>
                    <a:pt x="1348" y="1323"/>
                    <a:pt x="1338" y="977"/>
                  </a:cubicBezTo>
                  <a:cubicBezTo>
                    <a:pt x="1329" y="629"/>
                    <a:pt x="1132" y="226"/>
                    <a:pt x="905" y="0"/>
                  </a:cubicBezTo>
                  <a:lnTo>
                    <a:pt x="0" y="987"/>
                  </a:lnTo>
                  <a:lnTo>
                    <a:pt x="951" y="1963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21" descr="1"/>
            <p:cNvSpPr>
              <a:spLocks/>
            </p:cNvSpPr>
            <p:nvPr userDrawn="1"/>
          </p:nvSpPr>
          <p:spPr bwMode="gray">
            <a:xfrm>
              <a:off x="4779" y="144"/>
              <a:ext cx="572" cy="416"/>
            </a:xfrm>
            <a:custGeom>
              <a:avLst/>
              <a:gdLst>
                <a:gd name="T0" fmla="*/ 905 w 1810"/>
                <a:gd name="T1" fmla="*/ 1388 h 1388"/>
                <a:gd name="T2" fmla="*/ 1810 w 1810"/>
                <a:gd name="T3" fmla="*/ 408 h 1388"/>
                <a:gd name="T4" fmla="*/ 874 w 1810"/>
                <a:gd name="T5" fmla="*/ 40 h 1388"/>
                <a:gd name="T6" fmla="*/ 0 w 1810"/>
                <a:gd name="T7" fmla="*/ 409 h 1388"/>
                <a:gd name="T8" fmla="*/ 905 w 1810"/>
                <a:gd name="T9" fmla="*/ 1388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0" h="1388">
                  <a:moveTo>
                    <a:pt x="905" y="1388"/>
                  </a:moveTo>
                  <a:lnTo>
                    <a:pt x="1810" y="408"/>
                  </a:lnTo>
                  <a:cubicBezTo>
                    <a:pt x="1612" y="189"/>
                    <a:pt x="1272" y="0"/>
                    <a:pt x="874" y="40"/>
                  </a:cubicBezTo>
                  <a:cubicBezTo>
                    <a:pt x="541" y="52"/>
                    <a:pt x="252" y="162"/>
                    <a:pt x="0" y="409"/>
                  </a:cubicBezTo>
                  <a:lnTo>
                    <a:pt x="905" y="1388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22" descr="2"/>
            <p:cNvSpPr>
              <a:spLocks/>
            </p:cNvSpPr>
            <p:nvPr userDrawn="1"/>
          </p:nvSpPr>
          <p:spPr bwMode="gray">
            <a:xfrm>
              <a:off x="4629" y="286"/>
              <a:ext cx="419" cy="572"/>
            </a:xfrm>
            <a:custGeom>
              <a:avLst/>
              <a:gdLst>
                <a:gd name="T0" fmla="*/ 1325 w 1325"/>
                <a:gd name="T1" fmla="*/ 960 h 1910"/>
                <a:gd name="T2" fmla="*/ 414 w 1325"/>
                <a:gd name="T3" fmla="*/ 0 h 1910"/>
                <a:gd name="T4" fmla="*/ 27 w 1325"/>
                <a:gd name="T5" fmla="*/ 1014 h 1910"/>
                <a:gd name="T6" fmla="*/ 402 w 1325"/>
                <a:gd name="T7" fmla="*/ 1910 h 1910"/>
                <a:gd name="T8" fmla="*/ 1325 w 1325"/>
                <a:gd name="T9" fmla="*/ 960 h 1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5" h="1910">
                  <a:moveTo>
                    <a:pt x="1325" y="960"/>
                  </a:moveTo>
                  <a:lnTo>
                    <a:pt x="414" y="0"/>
                  </a:lnTo>
                  <a:cubicBezTo>
                    <a:pt x="238" y="162"/>
                    <a:pt x="0" y="570"/>
                    <a:pt x="27" y="1014"/>
                  </a:cubicBezTo>
                  <a:cubicBezTo>
                    <a:pt x="53" y="1458"/>
                    <a:pt x="233" y="1748"/>
                    <a:pt x="402" y="1910"/>
                  </a:cubicBezTo>
                  <a:lnTo>
                    <a:pt x="1325" y="960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23" descr="55282"/>
            <p:cNvSpPr>
              <a:spLocks/>
            </p:cNvSpPr>
            <p:nvPr userDrawn="1"/>
          </p:nvSpPr>
          <p:spPr bwMode="gray">
            <a:xfrm>
              <a:off x="4770" y="585"/>
              <a:ext cx="590" cy="418"/>
            </a:xfrm>
            <a:custGeom>
              <a:avLst/>
              <a:gdLst>
                <a:gd name="T0" fmla="*/ 927 w 1866"/>
                <a:gd name="T1" fmla="*/ 0 h 1398"/>
                <a:gd name="T2" fmla="*/ 0 w 1866"/>
                <a:gd name="T3" fmla="*/ 975 h 1398"/>
                <a:gd name="T4" fmla="*/ 996 w 1866"/>
                <a:gd name="T5" fmla="*/ 1387 h 1398"/>
                <a:gd name="T6" fmla="*/ 1866 w 1866"/>
                <a:gd name="T7" fmla="*/ 996 h 1398"/>
                <a:gd name="T8" fmla="*/ 927 w 1866"/>
                <a:gd name="T9" fmla="*/ 0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6" h="1398">
                  <a:moveTo>
                    <a:pt x="927" y="0"/>
                  </a:moveTo>
                  <a:lnTo>
                    <a:pt x="0" y="975"/>
                  </a:lnTo>
                  <a:cubicBezTo>
                    <a:pt x="203" y="1204"/>
                    <a:pt x="607" y="1398"/>
                    <a:pt x="996" y="1387"/>
                  </a:cubicBezTo>
                  <a:cubicBezTo>
                    <a:pt x="1385" y="1375"/>
                    <a:pt x="1707" y="1159"/>
                    <a:pt x="1866" y="996"/>
                  </a:cubicBezTo>
                  <a:lnTo>
                    <a:pt x="927" y="0"/>
                  </a:ln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76200" cmpd="sng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 userDrawn="1"/>
          </p:nvSpPr>
          <p:spPr bwMode="gray">
            <a:xfrm>
              <a:off x="4914" y="438"/>
              <a:ext cx="329" cy="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uk-UA" sz="1800" b="0" i="0" u="none" strike="noStrike" kern="0" cap="none" spc="0" normalizeH="0" baseline="0" noProof="0">
                <a:ln>
                  <a:noFill/>
                </a:ln>
                <a:solidFill>
                  <a:srgbClr val="19426B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 userDrawn="1"/>
        </p:nvSpPr>
        <p:spPr>
          <a:xfrm>
            <a:off x="10777240" y="566632"/>
            <a:ext cx="756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i="1" dirty="0">
                <a:solidFill>
                  <a:srgbClr val="19426B"/>
                </a:solidFill>
                <a:latin typeface="Arial" panose="020B0604020202020204" pitchFamily="34" charset="0"/>
              </a:rPr>
              <a:t>9</a:t>
            </a:r>
            <a:endParaRPr lang="uk-UA" sz="4400" b="1" i="1" dirty="0">
              <a:solidFill>
                <a:srgbClr val="19426B"/>
              </a:solidFill>
              <a:latin typeface="Arial" panose="020B0604020202020204" pitchFamily="34" charset="0"/>
            </a:endParaRPr>
          </a:p>
        </p:txBody>
      </p:sp>
      <p:grpSp>
        <p:nvGrpSpPr>
          <p:cNvPr id="19" name="Групувати 18"/>
          <p:cNvGrpSpPr/>
          <p:nvPr userDrawn="1"/>
        </p:nvGrpSpPr>
        <p:grpSpPr>
          <a:xfrm>
            <a:off x="-15225" y="6529734"/>
            <a:ext cx="4680520" cy="328282"/>
            <a:chOff x="467544" y="6485698"/>
            <a:chExt cx="4680520" cy="328281"/>
          </a:xfrm>
        </p:grpSpPr>
        <p:pic>
          <p:nvPicPr>
            <p:cNvPr id="20" name="Picture 3" descr="E:\Робота\Вчитель Інформатики\~~~Сайт~~~\teach-inf.at.ua\FTP\krfb_6465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6296" y="6485698"/>
              <a:ext cx="321568" cy="32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467544" y="6506203"/>
              <a:ext cx="468052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dirty="0">
                  <a:solidFill>
                    <a:srgbClr val="19426B"/>
                  </a:solidFill>
                  <a:latin typeface="Verdana"/>
                </a:rPr>
                <a:t>© </a:t>
              </a:r>
              <a:r>
                <a:rPr lang="uk-UA" sz="1400" i="1" dirty="0">
                  <a:solidFill>
                    <a:srgbClr val="19426B"/>
                  </a:solidFill>
                  <a:latin typeface="Verdana"/>
                </a:rPr>
                <a:t>Вивчаємо інформатику        </a:t>
              </a:r>
              <a:r>
                <a:rPr lang="en-US" sz="1400" b="1" i="1" dirty="0">
                  <a:solidFill>
                    <a:srgbClr val="19426B"/>
                  </a:solidFill>
                  <a:latin typeface="Verdana"/>
                  <a:hlinkClick r:id="rId7" tooltip="Перейти на сайт"/>
                </a:rPr>
                <a:t>teach-inf.at.ua</a:t>
              </a:r>
              <a:endParaRPr lang="ru-RU" sz="1400" b="1" i="1" dirty="0">
                <a:solidFill>
                  <a:srgbClr val="19426B"/>
                </a:solidFill>
                <a:latin typeface="Verdana"/>
              </a:endParaRPr>
            </a:p>
          </p:txBody>
        </p:sp>
      </p:grp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>
            <a:lvl1pPr>
              <a:defRPr kumimoji="0" lang="uk-UA" sz="32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</a:defRPr>
            </a:lvl1pPr>
          </a:lstStyle>
          <a:p>
            <a:pPr marL="0" lvl="0" fontAlgn="base">
              <a:lnSpc>
                <a:spcPct val="100000"/>
              </a:lnSpc>
              <a:spcAft>
                <a:spcPct val="0"/>
              </a:spcAft>
            </a:pPr>
            <a:r>
              <a:rPr lang="uk-UA" dirty="0"/>
              <a:t>Зразок заголовка</a:t>
            </a:r>
          </a:p>
        </p:txBody>
      </p:sp>
      <p:sp>
        <p:nvSpPr>
          <p:cNvPr id="23" name="Місце для вмісту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2701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439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882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717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432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61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803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216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117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325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064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67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776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826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7403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4333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513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718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2553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403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6990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593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17171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8388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746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1957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7569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220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6052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1312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759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939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96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4542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4794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1472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1707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9044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4886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8603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8770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8951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770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3186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4317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6729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5703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9918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110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3510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9310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8471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9633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2066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3608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86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 /><Relationship Id="rId3" Type="http://schemas.openxmlformats.org/officeDocument/2006/relationships/slideLayout" Target="../slideLayouts/slideLayout26.xml" /><Relationship Id="rId7" Type="http://schemas.openxmlformats.org/officeDocument/2006/relationships/slideLayout" Target="../slideLayouts/slideLayout30.xml" /><Relationship Id="rId12" Type="http://schemas.openxmlformats.org/officeDocument/2006/relationships/theme" Target="../theme/theme3.xml" /><Relationship Id="rId2" Type="http://schemas.openxmlformats.org/officeDocument/2006/relationships/slideLayout" Target="../slideLayouts/slideLayout25.xml" /><Relationship Id="rId1" Type="http://schemas.openxmlformats.org/officeDocument/2006/relationships/slideLayout" Target="../slideLayouts/slideLayout24.xml" /><Relationship Id="rId6" Type="http://schemas.openxmlformats.org/officeDocument/2006/relationships/slideLayout" Target="../slideLayouts/slideLayout29.xml" /><Relationship Id="rId11" Type="http://schemas.openxmlformats.org/officeDocument/2006/relationships/slideLayout" Target="../slideLayouts/slideLayout34.xml" /><Relationship Id="rId5" Type="http://schemas.openxmlformats.org/officeDocument/2006/relationships/slideLayout" Target="../slideLayouts/slideLayout28.xml" /><Relationship Id="rId10" Type="http://schemas.openxmlformats.org/officeDocument/2006/relationships/slideLayout" Target="../slideLayouts/slideLayout33.xml" /><Relationship Id="rId4" Type="http://schemas.openxmlformats.org/officeDocument/2006/relationships/slideLayout" Target="../slideLayouts/slideLayout27.xml" /><Relationship Id="rId9" Type="http://schemas.openxmlformats.org/officeDocument/2006/relationships/slideLayout" Target="../slideLayouts/slideLayout32.xml" 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 /><Relationship Id="rId3" Type="http://schemas.openxmlformats.org/officeDocument/2006/relationships/slideLayout" Target="../slideLayouts/slideLayout37.xml" /><Relationship Id="rId7" Type="http://schemas.openxmlformats.org/officeDocument/2006/relationships/slideLayout" Target="../slideLayouts/slideLayout41.xml" /><Relationship Id="rId12" Type="http://schemas.openxmlformats.org/officeDocument/2006/relationships/theme" Target="../theme/theme4.xml" /><Relationship Id="rId2" Type="http://schemas.openxmlformats.org/officeDocument/2006/relationships/slideLayout" Target="../slideLayouts/slideLayout36.xml" /><Relationship Id="rId1" Type="http://schemas.openxmlformats.org/officeDocument/2006/relationships/slideLayout" Target="../slideLayouts/slideLayout35.xml" /><Relationship Id="rId6" Type="http://schemas.openxmlformats.org/officeDocument/2006/relationships/slideLayout" Target="../slideLayouts/slideLayout40.xml" /><Relationship Id="rId11" Type="http://schemas.openxmlformats.org/officeDocument/2006/relationships/slideLayout" Target="../slideLayouts/slideLayout45.xml" /><Relationship Id="rId5" Type="http://schemas.openxmlformats.org/officeDocument/2006/relationships/slideLayout" Target="../slideLayouts/slideLayout39.xml" /><Relationship Id="rId10" Type="http://schemas.openxmlformats.org/officeDocument/2006/relationships/slideLayout" Target="../slideLayouts/slideLayout44.xml" /><Relationship Id="rId4" Type="http://schemas.openxmlformats.org/officeDocument/2006/relationships/slideLayout" Target="../slideLayouts/slideLayout38.xml" /><Relationship Id="rId9" Type="http://schemas.openxmlformats.org/officeDocument/2006/relationships/slideLayout" Target="../slideLayouts/slideLayout43.xml" 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 /><Relationship Id="rId3" Type="http://schemas.openxmlformats.org/officeDocument/2006/relationships/slideLayout" Target="../slideLayouts/slideLayout48.xml" /><Relationship Id="rId7" Type="http://schemas.openxmlformats.org/officeDocument/2006/relationships/slideLayout" Target="../slideLayouts/slideLayout52.xml" /><Relationship Id="rId12" Type="http://schemas.openxmlformats.org/officeDocument/2006/relationships/theme" Target="../theme/theme5.xml" /><Relationship Id="rId2" Type="http://schemas.openxmlformats.org/officeDocument/2006/relationships/slideLayout" Target="../slideLayouts/slideLayout47.xml" /><Relationship Id="rId1" Type="http://schemas.openxmlformats.org/officeDocument/2006/relationships/slideLayout" Target="../slideLayouts/slideLayout46.xml" /><Relationship Id="rId6" Type="http://schemas.openxmlformats.org/officeDocument/2006/relationships/slideLayout" Target="../slideLayouts/slideLayout51.xml" /><Relationship Id="rId11" Type="http://schemas.openxmlformats.org/officeDocument/2006/relationships/slideLayout" Target="../slideLayouts/slideLayout56.xml" /><Relationship Id="rId5" Type="http://schemas.openxmlformats.org/officeDocument/2006/relationships/slideLayout" Target="../slideLayouts/slideLayout50.xml" /><Relationship Id="rId10" Type="http://schemas.openxmlformats.org/officeDocument/2006/relationships/slideLayout" Target="../slideLayouts/slideLayout55.xml" /><Relationship Id="rId4" Type="http://schemas.openxmlformats.org/officeDocument/2006/relationships/slideLayout" Target="../slideLayouts/slideLayout49.xml" /><Relationship Id="rId9" Type="http://schemas.openxmlformats.org/officeDocument/2006/relationships/slideLayout" Target="../slideLayouts/slideLayout54.xml" 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 /><Relationship Id="rId3" Type="http://schemas.openxmlformats.org/officeDocument/2006/relationships/slideLayout" Target="../slideLayouts/slideLayout59.xml" /><Relationship Id="rId7" Type="http://schemas.openxmlformats.org/officeDocument/2006/relationships/slideLayout" Target="../slideLayouts/slideLayout63.xml" /><Relationship Id="rId12" Type="http://schemas.openxmlformats.org/officeDocument/2006/relationships/theme" Target="../theme/theme6.xml" /><Relationship Id="rId2" Type="http://schemas.openxmlformats.org/officeDocument/2006/relationships/slideLayout" Target="../slideLayouts/slideLayout58.xml" /><Relationship Id="rId1" Type="http://schemas.openxmlformats.org/officeDocument/2006/relationships/slideLayout" Target="../slideLayouts/slideLayout57.xml" /><Relationship Id="rId6" Type="http://schemas.openxmlformats.org/officeDocument/2006/relationships/slideLayout" Target="../slideLayouts/slideLayout62.xml" /><Relationship Id="rId11" Type="http://schemas.openxmlformats.org/officeDocument/2006/relationships/slideLayout" Target="../slideLayouts/slideLayout67.xml" /><Relationship Id="rId5" Type="http://schemas.openxmlformats.org/officeDocument/2006/relationships/slideLayout" Target="../slideLayouts/slideLayout61.xml" /><Relationship Id="rId10" Type="http://schemas.openxmlformats.org/officeDocument/2006/relationships/slideLayout" Target="../slideLayouts/slideLayout66.xml" /><Relationship Id="rId4" Type="http://schemas.openxmlformats.org/officeDocument/2006/relationships/slideLayout" Target="../slideLayouts/slideLayout60.xml" /><Relationship Id="rId9" Type="http://schemas.openxmlformats.org/officeDocument/2006/relationships/slideLayout" Target="../slideLayouts/slideLayout6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9269-1560-433C-88F4-3A78CD881B3D}" type="datetimeFigureOut">
              <a:rPr lang="uk-UA" smtClean="0"/>
              <a:t>31.01.2022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2E948-F03E-4133-ABAE-EC8DE8272D4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280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26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56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326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95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3298E-A299-49C8-AB04-5A5599AF09AB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31.01.2022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F24378-8695-4C5A-AD95-87EB11E50E7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760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7.png" /><Relationship Id="rId4" Type="http://schemas.openxmlformats.org/officeDocument/2006/relationships/image" Target="../media/image16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2.png" /><Relationship Id="rId4" Type="http://schemas.openxmlformats.org/officeDocument/2006/relationships/image" Target="../media/image18.gif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1.png" /><Relationship Id="rId4" Type="http://schemas.openxmlformats.org/officeDocument/2006/relationships/image" Target="../media/image20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4.png" /><Relationship Id="rId4" Type="http://schemas.openxmlformats.org/officeDocument/2006/relationships/image" Target="../media/image2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7.jpeg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8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1.jpeg" /><Relationship Id="rId4" Type="http://schemas.openxmlformats.org/officeDocument/2006/relationships/image" Target="../media/image30.png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5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4.xml" /><Relationship Id="rId4" Type="http://schemas.openxmlformats.org/officeDocument/2006/relationships/image" Target="../media/image34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8.xml" /><Relationship Id="rId5" Type="http://schemas.openxmlformats.org/officeDocument/2006/relationships/image" Target="../media/image36.png" /><Relationship Id="rId4" Type="http://schemas.openxmlformats.org/officeDocument/2006/relationships/image" Target="../media/image35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14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36.xml" /><Relationship Id="rId4" Type="http://schemas.openxmlformats.org/officeDocument/2006/relationships/image" Target="../media/image38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47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47.xml" /><Relationship Id="rId4" Type="http://schemas.openxmlformats.org/officeDocument/2006/relationships/image" Target="../media/image39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12.xml" /><Relationship Id="rId4" Type="http://schemas.openxmlformats.org/officeDocument/2006/relationships/image" Target="../media/image42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6" Type="http://schemas.openxmlformats.org/officeDocument/2006/relationships/image" Target="../media/image43.png" /><Relationship Id="rId5" Type="http://schemas.openxmlformats.org/officeDocument/2006/relationships/image" Target="../media/image33.jpeg" /><Relationship Id="rId4" Type="http://schemas.openxmlformats.org/officeDocument/2006/relationships/image" Target="../media/image32.pn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Relationship Id="rId5" Type="http://schemas.openxmlformats.org/officeDocument/2006/relationships/image" Target="../media/image45.png" /><Relationship Id="rId4" Type="http://schemas.openxmlformats.org/officeDocument/2006/relationships/image" Target="../media/image44.pn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Relationship Id="rId4" Type="http://schemas.openxmlformats.org/officeDocument/2006/relationships/image" Target="../media/image46.PNG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Relationship Id="rId4" Type="http://schemas.openxmlformats.org/officeDocument/2006/relationships/image" Target="../media/image47.png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9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1.jpeg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58.xm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53.jpeg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54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5.jpeg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47771" y="584394"/>
            <a:ext cx="7137066" cy="1801607"/>
          </a:xfrm>
        </p:spPr>
        <p:txBody>
          <a:bodyPr>
            <a:noAutofit/>
          </a:bodyPr>
          <a:lstStyle/>
          <a:p>
            <a:r>
              <a:rPr lang="uk-UA" sz="6000" dirty="0"/>
              <a:t>Мова гіпертекстової розмітки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4294967295"/>
          </p:nvPr>
        </p:nvSpPr>
        <p:spPr>
          <a:xfrm>
            <a:off x="5032382" y="3184362"/>
            <a:ext cx="7138989" cy="403410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uk-UA" sz="1600" b="1" dirty="0">
                <a:solidFill>
                  <a:srgbClr val="FFFFFF"/>
                </a:solidFill>
              </a:rPr>
              <a:t>За навчальною програмою 2018 року</a:t>
            </a:r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7</a:t>
            </a:r>
          </a:p>
        </p:txBody>
      </p:sp>
      <p:pic>
        <p:nvPicPr>
          <p:cNvPr id="7" name="Picture 2" descr="coding, html icon">
            <a:extLst>
              <a:ext uri="{FF2B5EF4-FFF2-40B4-BE49-F238E27FC236}">
                <a16:creationId xmlns:a16="http://schemas.microsoft.com/office/drawing/2014/main" id="{618359C3-3389-42C8-A2A4-6ADAF14BC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617" y="3627528"/>
            <a:ext cx="2392018" cy="239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ml icon">
            <a:extLst>
              <a:ext uri="{FF2B5EF4-FFF2-40B4-BE49-F238E27FC236}">
                <a16:creationId xmlns:a16="http://schemas.microsoft.com/office/drawing/2014/main" id="{9A69298F-4AB7-4677-9476-1CF806B6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269" y="3662320"/>
            <a:ext cx="2357225" cy="23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43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Актуалізація опорних знань і життєвого досвіду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Розкажіть, що Вам відомо про НТМL, або мову гіпертекстової розмітки. 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5E2FEE5-C232-4CC1-A667-5459059C0020}"/>
              </a:ext>
            </a:extLst>
          </p:cNvPr>
          <p:cNvSpPr/>
          <p:nvPr/>
        </p:nvSpPr>
        <p:spPr>
          <a:xfrm>
            <a:off x="629920" y="2273920"/>
            <a:ext cx="1149223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>
                <a:solidFill>
                  <a:schemeClr val="bg1"/>
                </a:solidFill>
              </a:rPr>
              <a:t>Про поняття НТМL мені відомо...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5752661-3399-4739-A61C-2527BD97E305}"/>
              </a:ext>
            </a:extLst>
          </p:cNvPr>
          <p:cNvSpPr/>
          <p:nvPr/>
        </p:nvSpPr>
        <p:spPr>
          <a:xfrm>
            <a:off x="629920" y="5220320"/>
            <a:ext cx="1149223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>
                <a:solidFill>
                  <a:schemeClr val="bg1"/>
                </a:solidFill>
              </a:rPr>
              <a:t>Я самостійно вивчав...</a:t>
            </a:r>
            <a:endParaRPr lang="uk-UA" sz="3600" b="1" i="1" kern="0">
              <a:solidFill>
                <a:srgbClr val="FFFFFF"/>
              </a:solidFill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A8432DA-5A02-4AA1-A756-5B3C07223107}"/>
              </a:ext>
            </a:extLst>
          </p:cNvPr>
          <p:cNvSpPr/>
          <p:nvPr/>
        </p:nvSpPr>
        <p:spPr>
          <a:xfrm>
            <a:off x="629920" y="3747120"/>
            <a:ext cx="11492230" cy="12926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>
                <a:solidFill>
                  <a:schemeClr val="bg1"/>
                </a:solidFill>
              </a:rPr>
              <a:t>Попередні роки на уроках інформатики про НТМL ми розгля дали...</a:t>
            </a:r>
          </a:p>
        </p:txBody>
      </p:sp>
    </p:spTree>
    <p:extLst>
      <p:ext uri="{BB962C8B-B14F-4D97-AF65-F5344CB8AC3E}">
        <p14:creationId xmlns:p14="http://schemas.microsoft.com/office/powerpoint/2010/main" val="25131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5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pic>
        <p:nvPicPr>
          <p:cNvPr id="8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472CEE5F-D335-44B7-92BD-593130C89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123504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Результат пошуку зображень за запитом &quot;HTML&quot;">
            <a:extLst>
              <a:ext uri="{FF2B5EF4-FFF2-40B4-BE49-F238E27FC236}">
                <a16:creationId xmlns:a16="http://schemas.microsoft.com/office/drawing/2014/main" id="{C73703E3-0F22-449C-A165-B14BDAB07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417" y="1196762"/>
            <a:ext cx="5253733" cy="5253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A00378-1823-4317-A0B8-37A05C778B47}"/>
              </a:ext>
            </a:extLst>
          </p:cNvPr>
          <p:cNvSpPr txBox="1"/>
          <p:nvPr/>
        </p:nvSpPr>
        <p:spPr>
          <a:xfrm>
            <a:off x="1403647" y="1196752"/>
            <a:ext cx="5600053" cy="2677656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Мова розмітки гіпертексту </a:t>
            </a:r>
            <a:r>
              <a:rPr lang="uk-UA" sz="2800" b="1" i="1" kern="0" dirty="0">
                <a:solidFill>
                  <a:srgbClr val="FFFFFF"/>
                </a:solidFill>
              </a:rPr>
              <a:t>(</a:t>
            </a:r>
            <a:r>
              <a:rPr lang="uk-UA" sz="2800" b="1" i="1" kern="0" dirty="0">
                <a:solidFill>
                  <a:srgbClr val="FFFF00"/>
                </a:solidFill>
              </a:rPr>
              <a:t>HTML</a:t>
            </a:r>
            <a:r>
              <a:rPr lang="uk-UA" sz="2800" b="1" i="1" kern="0" dirty="0">
                <a:solidFill>
                  <a:srgbClr val="FFFFFF"/>
                </a:solidFill>
              </a:rPr>
              <a:t>) — це набір тегів та правила їх застосування для створення гіпертекстових документів</a:t>
            </a:r>
            <a:endParaRPr kumimoji="0" lang="uk-UA" sz="2800" b="1" i="1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EA7E32-0C7E-4196-9EFB-400190D3DF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017"/>
          <a:stretch/>
        </p:blipFill>
        <p:spPr>
          <a:xfrm>
            <a:off x="69851" y="4005469"/>
            <a:ext cx="693385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  <a:endParaRPr lang="en-US" dirty="0"/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Таким чином, веб-сторінка являє собою створений мовою HTML документ, відображений у вікні браузера.</a:t>
            </a:r>
          </a:p>
        </p:txBody>
      </p:sp>
      <p:pic>
        <p:nvPicPr>
          <p:cNvPr id="6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B1A82AD5-A92A-4539-B0F0-925B68F3D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7" y="230325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73B3EE-96D3-4FB4-90BA-E0562BE9E4EF}"/>
              </a:ext>
            </a:extLst>
          </p:cNvPr>
          <p:cNvSpPr txBox="1"/>
          <p:nvPr/>
        </p:nvSpPr>
        <p:spPr>
          <a:xfrm>
            <a:off x="1431234" y="2616631"/>
            <a:ext cx="10690915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HTML</a:t>
            </a:r>
            <a:r>
              <a:rPr lang="uk-UA" sz="2800" b="1" i="1" kern="0" dirty="0">
                <a:solidFill>
                  <a:srgbClr val="FFFFFF"/>
                </a:solidFill>
              </a:rPr>
              <a:t> не є мовою програмування.</a:t>
            </a:r>
          </a:p>
        </p:txBody>
      </p:sp>
      <p:pic>
        <p:nvPicPr>
          <p:cNvPr id="9" name="Picture 2" descr="Результат пошуку зображень за запитом &quot;html code&quot;">
            <a:extLst>
              <a:ext uri="{FF2B5EF4-FFF2-40B4-BE49-F238E27FC236}">
                <a16:creationId xmlns:a16="http://schemas.microsoft.com/office/drawing/2014/main" id="{7A38BEC2-BC8D-4C81-ABD3-4444CA6C5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3" y="3605612"/>
            <a:ext cx="7074227" cy="282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ding, html icon">
            <a:extLst>
              <a:ext uri="{FF2B5EF4-FFF2-40B4-BE49-F238E27FC236}">
                <a16:creationId xmlns:a16="http://schemas.microsoft.com/office/drawing/2014/main" id="{51EEF676-4307-4A6A-BDAC-641321218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667" y="3605612"/>
            <a:ext cx="2829691" cy="282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70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8515401" cy="181588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Текст  </a:t>
            </a:r>
            <a:r>
              <a:rPr lang="en-US" sz="2800" b="1" i="1" kern="0" dirty="0">
                <a:solidFill>
                  <a:srgbClr val="FFFF00"/>
                </a:solidFill>
              </a:rPr>
              <a:t>html-</a:t>
            </a:r>
            <a:r>
              <a:rPr lang="uk-UA" sz="2800" b="1" i="1" kern="0" dirty="0" err="1">
                <a:solidFill>
                  <a:srgbClr val="FFFF00"/>
                </a:solidFill>
              </a:rPr>
              <a:t>файла</a:t>
            </a:r>
            <a:r>
              <a:rPr lang="uk-UA" sz="2800" b="1" i="1" kern="0" dirty="0">
                <a:solidFill>
                  <a:srgbClr val="FFFF00"/>
                </a:solidFill>
              </a:rPr>
              <a:t>  </a:t>
            </a:r>
            <a:r>
              <a:rPr lang="uk-UA" sz="2800" b="1" i="1" kern="0" dirty="0">
                <a:solidFill>
                  <a:srgbClr val="FFFFFF"/>
                </a:solidFill>
              </a:rPr>
              <a:t>набирають   у  будь-якому   редакторі,   наприклад у </a:t>
            </a:r>
            <a:r>
              <a:rPr lang="uk-UA" sz="2800" b="1" i="1" kern="0" dirty="0">
                <a:solidFill>
                  <a:srgbClr val="FFFF00"/>
                </a:solidFill>
              </a:rPr>
              <a:t>Блокноті</a:t>
            </a:r>
            <a:r>
              <a:rPr lang="uk-UA" sz="2800" b="1" i="1" kern="0" dirty="0">
                <a:solidFill>
                  <a:srgbClr val="FFFFFF"/>
                </a:solidFill>
              </a:rPr>
              <a:t>, та зберігають із розширенням:</a:t>
            </a:r>
            <a:endParaRPr lang="en-US" sz="2800" b="1" i="1" kern="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C7F516-9DCF-428E-8E8B-00CFEA0611D9}"/>
              </a:ext>
            </a:extLst>
          </p:cNvPr>
          <p:cNvSpPr txBox="1"/>
          <p:nvPr/>
        </p:nvSpPr>
        <p:spPr>
          <a:xfrm>
            <a:off x="5172264" y="3399659"/>
            <a:ext cx="1849630" cy="584775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або</a:t>
            </a:r>
            <a:endParaRPr lang="uk-UA" sz="3200" b="1" i="1" kern="0" dirty="0">
              <a:solidFill>
                <a:schemeClr val="bg1"/>
              </a:solidFill>
            </a:endParaRPr>
          </a:p>
        </p:txBody>
      </p:sp>
      <p:pic>
        <p:nvPicPr>
          <p:cNvPr id="10" name="Picture 2" descr="Пов’язане зображення">
            <a:extLst>
              <a:ext uri="{FF2B5EF4-FFF2-40B4-BE49-F238E27FC236}">
                <a16:creationId xmlns:a16="http://schemas.microsoft.com/office/drawing/2014/main" id="{864091E8-76B5-451F-8DF9-EEB6E13EC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89" y="1019532"/>
            <a:ext cx="2170344" cy="217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ocument, file, file extension, htm icon">
            <a:extLst>
              <a:ext uri="{FF2B5EF4-FFF2-40B4-BE49-F238E27FC236}">
                <a16:creationId xmlns:a16="http://schemas.microsoft.com/office/drawing/2014/main" id="{9E99C537-EE20-4C4B-A112-E006ED7D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083" y="3060587"/>
            <a:ext cx="3434076" cy="343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de, coding, file, html icon">
            <a:extLst>
              <a:ext uri="{FF2B5EF4-FFF2-40B4-BE49-F238E27FC236}">
                <a16:creationId xmlns:a16="http://schemas.microsoft.com/office/drawing/2014/main" id="{82BCF1AE-B840-44B9-BBA4-CE4F7C6F3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749" y="3042462"/>
            <a:ext cx="3470326" cy="347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53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5868148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Можна зберегти у форматі </a:t>
            </a:r>
            <a:r>
              <a:rPr lang="en-US" sz="2800" b="1" i="1" kern="0" dirty="0">
                <a:solidFill>
                  <a:srgbClr val="FFFF00"/>
                </a:solidFill>
              </a:rPr>
              <a:t>html</a:t>
            </a:r>
            <a:r>
              <a:rPr lang="en-US" sz="2800" b="1" i="1" kern="0" dirty="0">
                <a:solidFill>
                  <a:srgbClr val="FFFFFF"/>
                </a:solidFill>
              </a:rPr>
              <a:t>. 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D12AAEE-FD39-4FEF-9535-EB2FF7F7E8D3}"/>
              </a:ext>
            </a:extLst>
          </p:cNvPr>
          <p:cNvSpPr/>
          <p:nvPr/>
        </p:nvSpPr>
        <p:spPr>
          <a:xfrm>
            <a:off x="72007" y="119676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Документи </a:t>
            </a:r>
            <a:r>
              <a:rPr lang="en-US" sz="3200" b="1" i="1" kern="0" dirty="0">
                <a:solidFill>
                  <a:srgbClr val="FFFFFF"/>
                </a:solidFill>
              </a:rPr>
              <a:t>Word</a:t>
            </a:r>
            <a:endParaRPr lang="uk-UA" sz="32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679E09D-660B-4A9E-8439-2845A999BD2F}"/>
              </a:ext>
            </a:extLst>
          </p:cNvPr>
          <p:cNvSpPr/>
          <p:nvPr/>
        </p:nvSpPr>
        <p:spPr>
          <a:xfrm>
            <a:off x="4110552" y="119676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Презентації </a:t>
            </a:r>
            <a:r>
              <a:rPr lang="en-US" sz="3200" b="1" i="1" kern="0" dirty="0">
                <a:solidFill>
                  <a:srgbClr val="FFFFFF"/>
                </a:solidFill>
              </a:rPr>
              <a:t>PowerPoint</a:t>
            </a:r>
            <a:endParaRPr lang="uk-UA" sz="3200" b="1" i="1" kern="0" dirty="0">
              <a:solidFill>
                <a:srgbClr val="FFFFFF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AB14B38-B1C0-4F90-BAD4-A71AED010954}"/>
              </a:ext>
            </a:extLst>
          </p:cNvPr>
          <p:cNvSpPr/>
          <p:nvPr/>
        </p:nvSpPr>
        <p:spPr>
          <a:xfrm>
            <a:off x="8149100" y="119676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200" b="1" i="1" kern="0" dirty="0">
                <a:solidFill>
                  <a:srgbClr val="FFFFFF"/>
                </a:solidFill>
              </a:rPr>
              <a:t>Таблиці </a:t>
            </a:r>
            <a:r>
              <a:rPr lang="en-US" sz="3200" b="1" i="1" kern="0" dirty="0">
                <a:solidFill>
                  <a:srgbClr val="FFFFFF"/>
                </a:solidFill>
              </a:rPr>
              <a:t>Excel</a:t>
            </a:r>
            <a:endParaRPr lang="uk-UA" sz="3200" b="1" i="1" kern="0" dirty="0">
              <a:solidFill>
                <a:srgbClr val="FFFFFF"/>
              </a:solidFill>
            </a:endParaRPr>
          </a:p>
        </p:txBody>
      </p:sp>
      <p:pic>
        <p:nvPicPr>
          <p:cNvPr id="13" name="Picture 4" descr="Microsoft Word Icon - Microsoft Office New Icon Clipart (900x900), Png Download">
            <a:extLst>
              <a:ext uri="{FF2B5EF4-FFF2-40B4-BE49-F238E27FC236}">
                <a16:creationId xmlns:a16="http://schemas.microsoft.com/office/drawing/2014/main" id="{30EBDE76-5E47-4DFA-A04D-3D04288BA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53" y="2622524"/>
            <a:ext cx="3495158" cy="305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upload.wikimedia.org/wikipedia/commons/thumb/2/2e/Microsoft_Office_PowerPoint_%282018%E2%80%93present%29.svg/1200px-Microsoft_Office_PowerPoint_%282018%E2%80%93present%29.svg.png">
            <a:extLst>
              <a:ext uri="{FF2B5EF4-FFF2-40B4-BE49-F238E27FC236}">
                <a16:creationId xmlns:a16="http://schemas.microsoft.com/office/drawing/2014/main" id="{B793A1B1-2608-496D-9C16-35B50252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661" y="2419641"/>
            <a:ext cx="3454832" cy="345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upload.wikimedia.org/wikipedia/commons/thumb/7/7f/Microsoft_Office_Excel_%282018%E2%80%93present%29.svg/1200px-Microsoft_Office_Excel_%282018%E2%80%93present%29.svg.png">
            <a:extLst>
              <a:ext uri="{FF2B5EF4-FFF2-40B4-BE49-F238E27FC236}">
                <a16:creationId xmlns:a16="http://schemas.microsoft.com/office/drawing/2014/main" id="{A464214C-7B53-4345-8F22-384677650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45" y="2443327"/>
            <a:ext cx="3495159" cy="349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5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65224-BC73-4617-8FF4-C8555539B7C8}"/>
              </a:ext>
            </a:extLst>
          </p:cNvPr>
          <p:cNvSpPr txBox="1"/>
          <p:nvPr/>
        </p:nvSpPr>
        <p:spPr>
          <a:xfrm>
            <a:off x="1403648" y="1196752"/>
            <a:ext cx="10718502" cy="95410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Тег</a:t>
            </a:r>
            <a:r>
              <a:rPr lang="uk-UA" sz="2800" b="1" i="1" kern="0" dirty="0">
                <a:solidFill>
                  <a:srgbClr val="FFFFFF"/>
                </a:solidFill>
              </a:rPr>
              <a:t> — це записана в </a:t>
            </a:r>
            <a:r>
              <a:rPr lang="uk-UA" sz="2800" b="1" i="1" kern="0">
                <a:solidFill>
                  <a:srgbClr val="FFFFFF"/>
                </a:solidFill>
              </a:rPr>
              <a:t>кутових дужках команда </a:t>
            </a:r>
            <a:r>
              <a:rPr lang="uk-UA" sz="2800" b="1" i="1" kern="0" dirty="0">
                <a:solidFill>
                  <a:srgbClr val="FFFFFF"/>
                </a:solidFill>
              </a:rPr>
              <a:t>мови HTML, яку виконує браузер.</a:t>
            </a:r>
          </a:p>
        </p:txBody>
      </p:sp>
      <p:pic>
        <p:nvPicPr>
          <p:cNvPr id="11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B0FA981B-357D-4A15-8F37-4AA618724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123504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E1C651-FFE9-40C9-AC3B-107FB10FC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599" y="2262253"/>
            <a:ext cx="6178551" cy="2161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F7C63B-5915-4A4A-B3AB-680DCE289BE7}"/>
              </a:ext>
            </a:extLst>
          </p:cNvPr>
          <p:cNvSpPr txBox="1"/>
          <p:nvPr/>
        </p:nvSpPr>
        <p:spPr>
          <a:xfrm>
            <a:off x="72007" y="2262254"/>
            <a:ext cx="5742383" cy="2246769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&lt;</a:t>
            </a:r>
            <a:r>
              <a:rPr lang="en-US" sz="2800" b="1" i="1" kern="0" dirty="0">
                <a:solidFill>
                  <a:schemeClr val="bg1"/>
                </a:solidFill>
              </a:rPr>
              <a:t>HTML&gt;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chemeClr val="bg1"/>
                </a:solidFill>
              </a:rPr>
              <a:t>&lt;HEAD&gt;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chemeClr val="bg1"/>
                </a:solidFill>
              </a:rPr>
              <a:t>&lt;TITLE&gt; </a:t>
            </a:r>
            <a:r>
              <a:rPr lang="uk-UA" sz="2800" b="1" i="1" kern="0" dirty="0">
                <a:solidFill>
                  <a:schemeClr val="bg1"/>
                </a:solidFill>
              </a:rPr>
              <a:t>Найпростіша веб-сторінка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&lt;/</a:t>
            </a:r>
            <a:r>
              <a:rPr lang="en-US" sz="2800" b="1" i="1" kern="0" dirty="0">
                <a:solidFill>
                  <a:schemeClr val="bg1"/>
                </a:solidFill>
              </a:rPr>
              <a:t>TITLE&gt;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55B3FA-C70F-4645-A342-CE3202559BBA}"/>
              </a:ext>
            </a:extLst>
          </p:cNvPr>
          <p:cNvSpPr txBox="1"/>
          <p:nvPr/>
        </p:nvSpPr>
        <p:spPr>
          <a:xfrm>
            <a:off x="72008" y="4509022"/>
            <a:ext cx="12050142" cy="2246769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chemeClr val="bg1"/>
                </a:solidFill>
              </a:rPr>
              <a:t>&lt;/HEAD&gt;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chemeClr val="bg1"/>
                </a:solidFill>
              </a:rPr>
              <a:t>&lt;BODY&gt;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Ця сторінка створена за допомогою простих тегів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chemeClr val="bg1"/>
                </a:solidFill>
              </a:rPr>
              <a:t>&lt;/</a:t>
            </a:r>
            <a:r>
              <a:rPr lang="en-US" sz="2800" b="1" i="1" kern="0" dirty="0">
                <a:solidFill>
                  <a:schemeClr val="bg1"/>
                </a:solidFill>
              </a:rPr>
              <a:t>BODY&gt;</a:t>
            </a:r>
          </a:p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chemeClr val="bg1"/>
                </a:solidFill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959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 тегами </a:t>
            </a:r>
            <a:r>
              <a:rPr lang="en-US" sz="2800" b="1" i="1" kern="0" dirty="0">
                <a:solidFill>
                  <a:srgbClr val="FFFF00"/>
                </a:solidFill>
              </a:rPr>
              <a:t>html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зручно працювати у спеціалізованих редакторах: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9E90EDA-DF7B-47DB-BCA6-497327D705B8}"/>
              </a:ext>
            </a:extLst>
          </p:cNvPr>
          <p:cNvSpPr/>
          <p:nvPr/>
        </p:nvSpPr>
        <p:spPr>
          <a:xfrm>
            <a:off x="72008" y="2278064"/>
            <a:ext cx="5972332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kern="0" dirty="0">
                <a:solidFill>
                  <a:srgbClr val="FFFFFF"/>
                </a:solidFill>
              </a:rPr>
              <a:t>Atom</a:t>
            </a:r>
            <a:endParaRPr lang="uk-UA" sz="40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A166F3F-E8EA-43AB-B376-D0C747B5E2EB}"/>
              </a:ext>
            </a:extLst>
          </p:cNvPr>
          <p:cNvSpPr/>
          <p:nvPr/>
        </p:nvSpPr>
        <p:spPr>
          <a:xfrm>
            <a:off x="6149820" y="2278064"/>
            <a:ext cx="5972332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 kern="0" dirty="0">
                <a:solidFill>
                  <a:srgbClr val="FFFFFF"/>
                </a:solidFill>
              </a:rPr>
              <a:t>Notepad++ </a:t>
            </a:r>
            <a:r>
              <a:rPr lang="uk-UA" sz="4000" b="1" i="1" kern="0" dirty="0">
                <a:solidFill>
                  <a:srgbClr val="FFFFFF"/>
                </a:solidFill>
              </a:rPr>
              <a:t>та ін.</a:t>
            </a:r>
          </a:p>
        </p:txBody>
      </p:sp>
      <p:pic>
        <p:nvPicPr>
          <p:cNvPr id="2052" name="Picture 4" descr="Результат пошуку зображень за запитом &quot;Notepad++ icon&quot;">
            <a:extLst>
              <a:ext uri="{FF2B5EF4-FFF2-40B4-BE49-F238E27FC236}">
                <a16:creationId xmlns:a16="http://schemas.microsoft.com/office/drawing/2014/main" id="{5FD59ABB-B4C3-4E91-9375-E0D5498F6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46" y="3570725"/>
            <a:ext cx="2938080" cy="293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 ÐµÐ·ÑÐ»ÑÑÐ°Ñ Ð¿Ð¾ÑÑÐºÑ Ð·Ð¾Ð±ÑÐ°Ð¶ÐµÐ½Ñ Ð·Ð° Ð·Ð°Ð¿Ð¸ÑÐ¾Ð¼ &quot;Atom&quot;">
            <a:extLst>
              <a:ext uri="{FF2B5EF4-FFF2-40B4-BE49-F238E27FC236}">
                <a16:creationId xmlns:a16="http://schemas.microsoft.com/office/drawing/2014/main" id="{23EB9509-134D-4A0F-8705-01993D816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7" b="18202"/>
          <a:stretch/>
        </p:blipFill>
        <p:spPr bwMode="auto">
          <a:xfrm>
            <a:off x="72008" y="3697919"/>
            <a:ext cx="5972332" cy="268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3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Тегами мови </a:t>
            </a:r>
            <a:r>
              <a:rPr lang="en-US" sz="2800" b="1" i="1" kern="0" dirty="0">
                <a:solidFill>
                  <a:srgbClr val="FFFFFF"/>
                </a:solidFill>
              </a:rPr>
              <a:t>HTML </a:t>
            </a:r>
            <a:r>
              <a:rPr lang="uk-UA" sz="2800" b="1" i="1" kern="0" dirty="0">
                <a:solidFill>
                  <a:srgbClr val="FFFFFF"/>
                </a:solidFill>
              </a:rPr>
              <a:t>можна визначити вигляд об'єктів, зокрема текстових фрагментів, на веб-сторінці.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B488F6-9DD0-42BC-BC0A-383C25C82352}"/>
              </a:ext>
            </a:extLst>
          </p:cNvPr>
          <p:cNvSpPr txBox="1"/>
          <p:nvPr/>
        </p:nvSpPr>
        <p:spPr>
          <a:xfrm>
            <a:off x="72008" y="2248247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Теги бувають: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925392F-EAF9-4901-92F1-AE6CEC3D4EFC}"/>
              </a:ext>
            </a:extLst>
          </p:cNvPr>
          <p:cNvSpPr/>
          <p:nvPr/>
        </p:nvSpPr>
        <p:spPr>
          <a:xfrm>
            <a:off x="72006" y="2868844"/>
            <a:ext cx="5972332" cy="142039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 dirty="0">
                <a:solidFill>
                  <a:srgbClr val="FFFFFF"/>
                </a:solidFill>
              </a:rPr>
              <a:t>Парними (контейнери)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B7C08CC-2563-4885-A55D-C13F939AA69C}"/>
              </a:ext>
            </a:extLst>
          </p:cNvPr>
          <p:cNvSpPr/>
          <p:nvPr/>
        </p:nvSpPr>
        <p:spPr>
          <a:xfrm>
            <a:off x="6149818" y="2868844"/>
            <a:ext cx="5972332" cy="142039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 dirty="0">
                <a:solidFill>
                  <a:srgbClr val="FFFFFF"/>
                </a:solidFill>
              </a:rPr>
              <a:t>Непарними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6C55641-B8DF-41CE-87CB-EE6D129EAB64}"/>
              </a:ext>
            </a:extLst>
          </p:cNvPr>
          <p:cNvSpPr/>
          <p:nvPr/>
        </p:nvSpPr>
        <p:spPr>
          <a:xfrm>
            <a:off x="72006" y="4386618"/>
            <a:ext cx="5972332" cy="18730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FF"/>
                </a:solidFill>
              </a:rPr>
              <a:t>b — </a:t>
            </a:r>
            <a:r>
              <a:rPr lang="uk-UA" sz="2800" b="1" i="1" kern="0" dirty="0">
                <a:solidFill>
                  <a:srgbClr val="FFFFFF"/>
                </a:solidFill>
              </a:rPr>
              <a:t>парний тег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&lt;</a:t>
            </a:r>
            <a:r>
              <a:rPr lang="en-US" sz="2800" b="1" i="1" kern="0" dirty="0">
                <a:solidFill>
                  <a:srgbClr val="FFFFFF"/>
                </a:solidFill>
              </a:rPr>
              <a:t>b&gt;...&lt;/b&gt; </a:t>
            </a:r>
            <a:r>
              <a:rPr lang="uk-UA" sz="2800" b="1" i="1" kern="0" dirty="0">
                <a:solidFill>
                  <a:srgbClr val="FFFFFF"/>
                </a:solidFill>
              </a:rPr>
              <a:t>напівжирного шрифту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9112C29-017E-4893-8C84-1F6E6CEDF862}"/>
              </a:ext>
            </a:extLst>
          </p:cNvPr>
          <p:cNvSpPr/>
          <p:nvPr/>
        </p:nvSpPr>
        <p:spPr>
          <a:xfrm>
            <a:off x="6149818" y="4386618"/>
            <a:ext cx="5972332" cy="187301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 err="1">
                <a:solidFill>
                  <a:srgbClr val="FFFFFF"/>
                </a:solidFill>
              </a:rPr>
              <a:t>br</a:t>
            </a:r>
            <a:r>
              <a:rPr lang="en-US" sz="2800" b="1" i="1" kern="0" dirty="0">
                <a:solidFill>
                  <a:srgbClr val="FFFFFF"/>
                </a:solidFill>
              </a:rPr>
              <a:t> — </a:t>
            </a:r>
            <a:r>
              <a:rPr lang="uk-UA" sz="2800" b="1" i="1" kern="0" dirty="0">
                <a:solidFill>
                  <a:srgbClr val="FFFFFF"/>
                </a:solidFill>
              </a:rPr>
              <a:t>непарний тег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&lt;</a:t>
            </a:r>
            <a:r>
              <a:rPr lang="en-US" sz="2800" b="1" i="1" kern="0" dirty="0" err="1">
                <a:solidFill>
                  <a:srgbClr val="FFFFFF"/>
                </a:solidFill>
              </a:rPr>
              <a:t>br</a:t>
            </a:r>
            <a:r>
              <a:rPr lang="en-US" sz="2800" b="1" i="1" kern="0" dirty="0">
                <a:solidFill>
                  <a:srgbClr val="FFFFFF"/>
                </a:solidFill>
              </a:rPr>
              <a:t>&gt; </a:t>
            </a:r>
            <a:r>
              <a:rPr lang="uk-UA" sz="2800" b="1" i="1" kern="0" dirty="0">
                <a:solidFill>
                  <a:srgbClr val="FFFFFF"/>
                </a:solidFill>
              </a:rPr>
              <a:t>або &lt;</a:t>
            </a:r>
            <a:r>
              <a:rPr lang="en-US" sz="2800" b="1" i="1" kern="0" dirty="0" err="1">
                <a:solidFill>
                  <a:srgbClr val="FFFFFF"/>
                </a:solidFill>
              </a:rPr>
              <a:t>br</a:t>
            </a:r>
            <a:r>
              <a:rPr lang="en-US" sz="2800" b="1" i="1" kern="0" dirty="0">
                <a:solidFill>
                  <a:srgbClr val="FFFFFF"/>
                </a:solidFill>
              </a:rPr>
              <a:t>/&gt; </a:t>
            </a:r>
            <a:r>
              <a:rPr lang="uk-UA" sz="2800" b="1" i="1" kern="0" dirty="0">
                <a:solidFill>
                  <a:srgbClr val="FFFFFF"/>
                </a:solidFill>
              </a:rPr>
              <a:t>переведення рядка</a:t>
            </a:r>
          </a:p>
        </p:txBody>
      </p:sp>
    </p:spTree>
    <p:extLst>
      <p:ext uri="{BB962C8B-B14F-4D97-AF65-F5344CB8AC3E}">
        <p14:creationId xmlns:p14="http://schemas.microsoft.com/office/powerpoint/2010/main" val="129651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Тег, що починається із символу «</a:t>
            </a:r>
            <a:r>
              <a:rPr lang="uk-UA" sz="2800" b="1" i="1" kern="0" dirty="0">
                <a:solidFill>
                  <a:srgbClr val="FFFF00"/>
                </a:solidFill>
              </a:rPr>
              <a:t>/</a:t>
            </a:r>
            <a:r>
              <a:rPr lang="uk-UA" sz="2800" b="1" i="1" kern="0" dirty="0">
                <a:solidFill>
                  <a:srgbClr val="FFFFFF"/>
                </a:solidFill>
              </a:rPr>
              <a:t>», називають </a:t>
            </a:r>
            <a:r>
              <a:rPr lang="uk-UA" sz="2800" b="1" i="1" kern="0" dirty="0">
                <a:solidFill>
                  <a:srgbClr val="FFFF00"/>
                </a:solidFill>
              </a:rPr>
              <a:t>закриваючим</a:t>
            </a:r>
            <a:r>
              <a:rPr lang="uk-UA" sz="2800" b="1" i="1" kern="0" dirty="0">
                <a:solidFill>
                  <a:srgbClr val="FFFFFF"/>
                </a:solidFill>
              </a:rPr>
              <a:t>. Дія </a:t>
            </a:r>
            <a:r>
              <a:rPr lang="uk-UA" sz="2800" b="1" i="1" kern="0" dirty="0" err="1">
                <a:solidFill>
                  <a:srgbClr val="FFFFFF"/>
                </a:solidFill>
              </a:rPr>
              <a:t>html</a:t>
            </a:r>
            <a:r>
              <a:rPr lang="uk-UA" sz="2800" b="1" i="1" kern="0" dirty="0">
                <a:solidFill>
                  <a:srgbClr val="FFFFFF"/>
                </a:solidFill>
              </a:rPr>
              <a:t>-тегу залежить від значень його параметрів, так званих </a:t>
            </a:r>
            <a:r>
              <a:rPr lang="uk-UA" sz="2800" b="1" i="1" kern="0" dirty="0">
                <a:solidFill>
                  <a:srgbClr val="FFFF00"/>
                </a:solidFill>
              </a:rPr>
              <a:t>атрибутів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52F88-07B5-4482-B4E1-769ACF9F3848}"/>
              </a:ext>
            </a:extLst>
          </p:cNvPr>
          <p:cNvSpPr txBox="1"/>
          <p:nvPr/>
        </p:nvSpPr>
        <p:spPr>
          <a:xfrm>
            <a:off x="1403648" y="2697564"/>
            <a:ext cx="4838126" cy="2246769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Атрибут</a:t>
            </a:r>
            <a:r>
              <a:rPr lang="uk-UA" sz="2800" b="1" i="1" kern="0" dirty="0">
                <a:solidFill>
                  <a:srgbClr val="FFFFFF"/>
                </a:solidFill>
              </a:rPr>
              <a:t> — це додаткова інформація, що записується біля відкриваючого </a:t>
            </a:r>
            <a:r>
              <a:rPr lang="uk-UA" sz="2800" b="1" i="1" kern="0" dirty="0" err="1">
                <a:solidFill>
                  <a:srgbClr val="FFFFFF"/>
                </a:solidFill>
              </a:rPr>
              <a:t>тега</a:t>
            </a:r>
            <a:r>
              <a:rPr lang="uk-UA" sz="2800" b="1" i="1" kern="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8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FA9F1CC1-1FB2-437E-B009-C8119D651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273585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Результат пошуку зображень за запитом &quot;Html&quot;">
            <a:extLst>
              <a:ext uri="{FF2B5EF4-FFF2-40B4-BE49-F238E27FC236}">
                <a16:creationId xmlns:a16="http://schemas.microsoft.com/office/drawing/2014/main" id="{AD182F45-6E95-4844-9A5A-EAA1F5C56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550" y="2697564"/>
            <a:ext cx="5045489" cy="380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2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Тег </a:t>
            </a:r>
            <a:r>
              <a:rPr lang="en-US" sz="2800" b="1" i="1" kern="0" dirty="0">
                <a:solidFill>
                  <a:srgbClr val="FFFF00"/>
                </a:solidFill>
              </a:rPr>
              <a:t>body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FF"/>
                </a:solidFill>
              </a:rPr>
              <a:t>з атрибутами кольору фону (</a:t>
            </a:r>
            <a:r>
              <a:rPr lang="en-US" sz="2800" b="1" i="1" kern="0" dirty="0" err="1">
                <a:solidFill>
                  <a:srgbClr val="FFFF00"/>
                </a:solidFill>
              </a:rPr>
              <a:t>bgkolor</a:t>
            </a:r>
            <a:r>
              <a:rPr lang="en-US" sz="2800" b="1" i="1" kern="0" dirty="0">
                <a:solidFill>
                  <a:srgbClr val="FFFFFF"/>
                </a:solidFill>
              </a:rPr>
              <a:t>) </a:t>
            </a:r>
            <a:r>
              <a:rPr lang="uk-UA" sz="2800" b="1" i="1" kern="0" dirty="0">
                <a:solidFill>
                  <a:srgbClr val="FFFFFF"/>
                </a:solidFill>
              </a:rPr>
              <a:t>і кольору тексту (</a:t>
            </a:r>
            <a:r>
              <a:rPr lang="en-US" sz="2800" b="1" i="1" kern="0" dirty="0">
                <a:solidFill>
                  <a:srgbClr val="FFFF00"/>
                </a:solidFill>
              </a:rPr>
              <a:t>text</a:t>
            </a:r>
            <a:r>
              <a:rPr lang="en-US" sz="2800" b="1" i="1" kern="0" dirty="0">
                <a:solidFill>
                  <a:srgbClr val="FFFFFF"/>
                </a:solidFill>
              </a:rPr>
              <a:t>)</a:t>
            </a:r>
            <a:r>
              <a:rPr lang="uk-UA" sz="2800" b="1" i="1" kern="0" dirty="0">
                <a:solidFill>
                  <a:srgbClr val="FFFFFF"/>
                </a:solidFill>
              </a:rPr>
              <a:t>: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771F54F-7260-4751-A282-9F1F396D076F}"/>
              </a:ext>
            </a:extLst>
          </p:cNvPr>
          <p:cNvSpPr/>
          <p:nvPr/>
        </p:nvSpPr>
        <p:spPr>
          <a:xfrm>
            <a:off x="72008" y="2278064"/>
            <a:ext cx="5972332" cy="12926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текстового редактора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FCB7F4C-C7CF-4482-ADA4-06D76828E76A}"/>
              </a:ext>
            </a:extLst>
          </p:cNvPr>
          <p:cNvSpPr/>
          <p:nvPr/>
        </p:nvSpPr>
        <p:spPr>
          <a:xfrm>
            <a:off x="6149820" y="2278064"/>
            <a:ext cx="5972332" cy="12926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браузера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16FF0CB-C349-4055-8B31-FB7C836308F2}"/>
              </a:ext>
            </a:extLst>
          </p:cNvPr>
          <p:cNvSpPr/>
          <p:nvPr/>
        </p:nvSpPr>
        <p:spPr>
          <a:xfrm>
            <a:off x="72006" y="3675417"/>
            <a:ext cx="5972332" cy="272511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FF"/>
                </a:solidFill>
              </a:rPr>
              <a:t>	&lt;body text="white" </a:t>
            </a:r>
            <a:r>
              <a:rPr lang="en-US" sz="2800" b="1" i="1" kern="0" dirty="0" err="1">
                <a:solidFill>
                  <a:srgbClr val="FFFFFF"/>
                </a:solidFill>
              </a:rPr>
              <a:t>bgcolor</a:t>
            </a:r>
            <a:r>
              <a:rPr lang="en-US" sz="2800" b="1" i="1" kern="0" dirty="0">
                <a:solidFill>
                  <a:srgbClr val="FFFFFF"/>
                </a:solidFill>
              </a:rPr>
              <a:t>="green"&gt;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FF"/>
                </a:solidFill>
              </a:rPr>
              <a:t>		</a:t>
            </a:r>
            <a:r>
              <a:rPr lang="en-US" sz="2800" b="1" i="1" kern="0" dirty="0" err="1">
                <a:solidFill>
                  <a:srgbClr val="FFFFFF"/>
                </a:solidFill>
              </a:rPr>
              <a:t>Привіт</a:t>
            </a:r>
            <a:r>
              <a:rPr lang="en-US" sz="2800" b="1" i="1" kern="0" dirty="0">
                <a:solidFill>
                  <a:srgbClr val="FFFFFF"/>
                </a:solidFill>
              </a:rPr>
              <a:t>!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FF"/>
                </a:solidFill>
              </a:rPr>
              <a:t>	&lt;/body&gt;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FF"/>
                </a:solidFill>
              </a:rPr>
              <a:t>&lt;/</a:t>
            </a:r>
            <a:r>
              <a:rPr lang="en-US" sz="2800" b="1" i="1" kern="0" dirty="0" err="1">
                <a:solidFill>
                  <a:srgbClr val="FFFFFF"/>
                </a:solidFill>
              </a:rPr>
              <a:t>htm</a:t>
            </a:r>
            <a:r>
              <a:rPr lang="en-US" sz="2800" b="1" i="1" kern="0" dirty="0">
                <a:solidFill>
                  <a:srgbClr val="FFFFFF"/>
                </a:solidFill>
              </a:rPr>
              <a:t>&gt;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3E9371-2C7B-47CD-891A-B88FB89F0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820" y="3675417"/>
            <a:ext cx="5972330" cy="2725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473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7840" y="1196763"/>
            <a:ext cx="10714310" cy="1384995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Зазвичай значення атрибутів беруть у лапки. Теги з помилками або такі, що не підтримуються використовуваним браузером, ігноруються.</a:t>
            </a:r>
          </a:p>
        </p:txBody>
      </p:sp>
      <p:pic>
        <p:nvPicPr>
          <p:cNvPr id="6" name="Picture 2" descr="alert, attention, danger, error, exclamation, hanger, message, problem, warning icon">
            <a:extLst>
              <a:ext uri="{FF2B5EF4-FFF2-40B4-BE49-F238E27FC236}">
                <a16:creationId xmlns:a16="http://schemas.microsoft.com/office/drawing/2014/main" id="{DBB85375-A7BF-428E-8050-4CB388EFF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0" y="1235044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Результат пошуку зображень за запитом &quot;Html&quot;">
            <a:extLst>
              <a:ext uri="{FF2B5EF4-FFF2-40B4-BE49-F238E27FC236}">
                <a16:creationId xmlns:a16="http://schemas.microsoft.com/office/drawing/2014/main" id="{4B30139D-9AEF-4726-8B3E-C3CF0B2B1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43" y="2739885"/>
            <a:ext cx="3691559" cy="369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езультат пошуку зображень за запитом &quot;Web site&quot;">
            <a:extLst>
              <a:ext uri="{FF2B5EF4-FFF2-40B4-BE49-F238E27FC236}">
                <a16:creationId xmlns:a16="http://schemas.microsoft.com/office/drawing/2014/main" id="{02B5A365-8831-49E5-ACE3-824397BA8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766" y="2725199"/>
            <a:ext cx="5993158" cy="379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96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D0007-69CA-4C0C-A941-21CF0867A673}"/>
              </a:ext>
            </a:extLst>
          </p:cNvPr>
          <p:cNvSpPr txBox="1"/>
          <p:nvPr/>
        </p:nvSpPr>
        <p:spPr>
          <a:xfrm>
            <a:off x="72008" y="1196763"/>
            <a:ext cx="12050142" cy="92333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700" b="1" i="1" kern="0" dirty="0">
                <a:solidFill>
                  <a:srgbClr val="FFFFFF"/>
                </a:solidFill>
              </a:rPr>
              <a:t>Для правильного відображення браузером веб-сторінки необхідно дотримуватись такої структури </a:t>
            </a:r>
            <a:r>
              <a:rPr lang="en-US" sz="2700" b="1" i="1" kern="0" dirty="0">
                <a:solidFill>
                  <a:srgbClr val="FFFFFF"/>
                </a:solidFill>
              </a:rPr>
              <a:t>html-</a:t>
            </a:r>
            <a:r>
              <a:rPr lang="uk-UA" sz="2700" b="1" i="1" kern="0" dirty="0">
                <a:solidFill>
                  <a:srgbClr val="FFFFFF"/>
                </a:solidFill>
              </a:rPr>
              <a:t>документа:</a:t>
            </a:r>
            <a:endParaRPr lang="en-US" sz="2700" b="1" i="1" kern="0" dirty="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AD666B-CD22-4EF8-BEB4-22553FDEE75F}"/>
              </a:ext>
            </a:extLst>
          </p:cNvPr>
          <p:cNvSpPr txBox="1"/>
          <p:nvPr/>
        </p:nvSpPr>
        <p:spPr>
          <a:xfrm>
            <a:off x="72008" y="2200620"/>
            <a:ext cx="1205014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&lt;</a:t>
            </a:r>
            <a:r>
              <a:rPr lang="en-US" sz="2800" b="1" i="1" kern="0" dirty="0">
                <a:solidFill>
                  <a:srgbClr val="FFFF00"/>
                </a:solidFill>
              </a:rPr>
              <a:t>html&gt; </a:t>
            </a:r>
            <a:r>
              <a:rPr lang="uk-UA" sz="2800" b="1" i="1" kern="0" dirty="0">
                <a:solidFill>
                  <a:srgbClr val="FFFFFF"/>
                </a:solidFill>
              </a:rPr>
              <a:t>початок документа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334D6-8F19-4C01-A063-80B7D691B0FE}"/>
              </a:ext>
            </a:extLst>
          </p:cNvPr>
          <p:cNvSpPr txBox="1"/>
          <p:nvPr/>
        </p:nvSpPr>
        <p:spPr>
          <a:xfrm>
            <a:off x="72008" y="2823842"/>
            <a:ext cx="12050142" cy="49244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00"/>
                </a:solidFill>
              </a:rPr>
              <a:t>&lt;</a:t>
            </a:r>
            <a:r>
              <a:rPr lang="en-US" sz="2600" b="1" i="1" kern="0" dirty="0">
                <a:solidFill>
                  <a:srgbClr val="FFFF00"/>
                </a:solidFill>
              </a:rPr>
              <a:t>head&gt; </a:t>
            </a:r>
            <a:r>
              <a:rPr lang="uk-UA" sz="2600" b="1" i="1" kern="0" dirty="0">
                <a:solidFill>
                  <a:srgbClr val="FFFFFF"/>
                </a:solidFill>
              </a:rPr>
              <a:t>заголовок документа зі службовою інформацією</a:t>
            </a:r>
            <a:endParaRPr lang="en-US" sz="2600" b="1" i="1" kern="0" dirty="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05A1A0-9EF7-4D48-BB98-806AA8048B11}"/>
              </a:ext>
            </a:extLst>
          </p:cNvPr>
          <p:cNvSpPr txBox="1"/>
          <p:nvPr/>
        </p:nvSpPr>
        <p:spPr>
          <a:xfrm>
            <a:off x="72008" y="3416287"/>
            <a:ext cx="12050142" cy="95410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&lt;</a:t>
            </a:r>
            <a:r>
              <a:rPr lang="en-US" sz="2800" b="1" i="1" kern="0" dirty="0">
                <a:solidFill>
                  <a:srgbClr val="FFFF00"/>
                </a:solidFill>
              </a:rPr>
              <a:t>title&gt; </a:t>
            </a:r>
            <a:r>
              <a:rPr lang="uk-UA" sz="2800" b="1" i="1" kern="0" dirty="0">
                <a:solidFill>
                  <a:srgbClr val="FFFFFF"/>
                </a:solidFill>
              </a:rPr>
              <a:t>містить назву, що відображатиметься на вкладці </a:t>
            </a:r>
            <a:r>
              <a:rPr lang="uk-UA" sz="2800" b="1" i="1" kern="0" dirty="0">
                <a:solidFill>
                  <a:srgbClr val="FFFF00"/>
                </a:solidFill>
              </a:rPr>
              <a:t>&lt;/</a:t>
            </a:r>
            <a:r>
              <a:rPr lang="en-US" sz="2800" b="1" i="1" kern="0" dirty="0">
                <a:solidFill>
                  <a:srgbClr val="FFFF00"/>
                </a:solidFill>
              </a:rPr>
              <a:t>title&gt;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80BAC-730D-4DDD-B058-15FAA5CF6A33}"/>
              </a:ext>
            </a:extLst>
          </p:cNvPr>
          <p:cNvSpPr txBox="1"/>
          <p:nvPr/>
        </p:nvSpPr>
        <p:spPr>
          <a:xfrm>
            <a:off x="76323" y="4470396"/>
            <a:ext cx="1205014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00"/>
                </a:solidFill>
              </a:rPr>
              <a:t>&lt;/head&gt; </a:t>
            </a:r>
            <a:r>
              <a:rPr lang="uk-UA" sz="2800" b="1" i="1" kern="0" dirty="0">
                <a:solidFill>
                  <a:srgbClr val="FFFFFF"/>
                </a:solidFill>
              </a:rPr>
              <a:t>кінець заголовка документа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14B152-648E-4C4F-8251-6D0777DC6809}"/>
              </a:ext>
            </a:extLst>
          </p:cNvPr>
          <p:cNvSpPr txBox="1"/>
          <p:nvPr/>
        </p:nvSpPr>
        <p:spPr>
          <a:xfrm>
            <a:off x="72008" y="5089551"/>
            <a:ext cx="12050142" cy="95410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00"/>
                </a:solidFill>
              </a:rPr>
              <a:t>&lt;</a:t>
            </a:r>
            <a:r>
              <a:rPr lang="en-US" sz="2800" b="1" i="1" kern="0" dirty="0">
                <a:solidFill>
                  <a:srgbClr val="FFFF00"/>
                </a:solidFill>
              </a:rPr>
              <a:t>body&gt; </a:t>
            </a:r>
            <a:r>
              <a:rPr lang="en-US" sz="2800" b="1" i="1" kern="0" dirty="0">
                <a:solidFill>
                  <a:srgbClr val="FFFFFF"/>
                </a:solidFill>
              </a:rPr>
              <a:t>«</a:t>
            </a:r>
            <a:r>
              <a:rPr lang="uk-UA" sz="2800" b="1" i="1" kern="0" dirty="0">
                <a:solidFill>
                  <a:srgbClr val="FFFFFF"/>
                </a:solidFill>
              </a:rPr>
              <a:t>тіло» документа: все, що відображається на веб-сторінці </a:t>
            </a:r>
            <a:r>
              <a:rPr lang="uk-UA" sz="2800" b="1" i="1" kern="0" dirty="0">
                <a:solidFill>
                  <a:srgbClr val="FFFF00"/>
                </a:solidFill>
              </a:rPr>
              <a:t>&lt;/</a:t>
            </a:r>
            <a:r>
              <a:rPr lang="en-US" sz="2800" b="1" i="1" kern="0" dirty="0">
                <a:solidFill>
                  <a:srgbClr val="FFFF00"/>
                </a:solidFill>
              </a:rPr>
              <a:t>body&gt;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D14DF-CD5D-49D5-A856-208A0AEF1EDF}"/>
              </a:ext>
            </a:extLst>
          </p:cNvPr>
          <p:cNvSpPr txBox="1"/>
          <p:nvPr/>
        </p:nvSpPr>
        <p:spPr>
          <a:xfrm>
            <a:off x="72008" y="6147727"/>
            <a:ext cx="1205014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i="1" kern="0" dirty="0">
                <a:solidFill>
                  <a:srgbClr val="FFFF00"/>
                </a:solidFill>
              </a:rPr>
              <a:t>&lt;/html&gt; </a:t>
            </a:r>
            <a:r>
              <a:rPr lang="uk-UA" sz="2800" b="1" i="1" kern="0" dirty="0">
                <a:solidFill>
                  <a:srgbClr val="FFFFFF"/>
                </a:solidFill>
              </a:rPr>
              <a:t>кінець документа</a:t>
            </a:r>
          </a:p>
        </p:txBody>
      </p:sp>
    </p:spTree>
    <p:extLst>
      <p:ext uri="{BB962C8B-B14F-4D97-AF65-F5344CB8AC3E}">
        <p14:creationId xmlns:p14="http://schemas.microsoft.com/office/powerpoint/2010/main" val="81356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599" y="1272955"/>
            <a:ext cx="11382376" cy="5727920"/>
          </a:xfrm>
        </p:spPr>
        <p:txBody>
          <a:bodyPr>
            <a:normAutofit/>
          </a:bodyPr>
          <a:lstStyle/>
          <a:p>
            <a:r>
              <a:rPr lang="uk-UA" sz="2600" dirty="0">
                <a:latin typeface="Century Gothic" panose="020B0502020202020204" pitchFamily="34" charset="0"/>
              </a:rPr>
              <a:t>У блоці </a:t>
            </a:r>
            <a:r>
              <a:rPr lang="uk-UA" sz="2600" b="1" dirty="0">
                <a:latin typeface="Century Gothic" panose="020B0502020202020204" pitchFamily="34" charset="0"/>
              </a:rPr>
              <a:t>&lt;</a:t>
            </a:r>
            <a:r>
              <a:rPr lang="uk-UA" sz="2600" b="1" dirty="0" err="1">
                <a:latin typeface="Century Gothic" panose="020B0502020202020204" pitchFamily="34" charset="0"/>
              </a:rPr>
              <a:t>head</a:t>
            </a:r>
            <a:r>
              <a:rPr lang="uk-UA" sz="2600" b="1" dirty="0">
                <a:latin typeface="Century Gothic" panose="020B0502020202020204" pitchFamily="34" charset="0"/>
              </a:rPr>
              <a:t>&gt;&lt;/</a:t>
            </a:r>
            <a:r>
              <a:rPr lang="uk-UA" sz="2600" b="1" dirty="0" err="1">
                <a:latin typeface="Century Gothic" panose="020B0502020202020204" pitchFamily="34" charset="0"/>
              </a:rPr>
              <a:t>head</a:t>
            </a:r>
            <a:r>
              <a:rPr lang="uk-UA" sz="2600" b="1" dirty="0">
                <a:latin typeface="Century Gothic" panose="020B0502020202020204" pitchFamily="34" charset="0"/>
              </a:rPr>
              <a:t>&gt;</a:t>
            </a:r>
            <a:r>
              <a:rPr lang="uk-UA" sz="2600" dirty="0">
                <a:latin typeface="Century Gothic" panose="020B0502020202020204" pitchFamily="34" charset="0"/>
              </a:rPr>
              <a:t> зберігається службова інформація, яка допомагає браузеру в роботі з даними. Тут розташовані мета-теги, які використовуються для зберігання інформації, призначеної для пошукових систем, а саме: опис </a:t>
            </a:r>
            <a:r>
              <a:rPr lang="uk-UA" sz="2600" dirty="0" err="1">
                <a:latin typeface="Century Gothic" panose="020B0502020202020204" pitchFamily="34" charset="0"/>
              </a:rPr>
              <a:t>сайта</a:t>
            </a:r>
            <a:r>
              <a:rPr lang="uk-UA" sz="2600" dirty="0">
                <a:latin typeface="Century Gothic" panose="020B0502020202020204" pitchFamily="34" charset="0"/>
              </a:rPr>
              <a:t>, ключові слова, тип кодування тощо. Інформація є зазвичай невидимою для пересічного користувача, крім  парного </a:t>
            </a:r>
            <a:r>
              <a:rPr lang="uk-UA" sz="2600" dirty="0" err="1">
                <a:latin typeface="Century Gothic" panose="020B0502020202020204" pitchFamily="34" charset="0"/>
              </a:rPr>
              <a:t>тега</a:t>
            </a:r>
            <a:r>
              <a:rPr lang="uk-UA" sz="2600" dirty="0">
                <a:latin typeface="Century Gothic" panose="020B0502020202020204" pitchFamily="34" charset="0"/>
              </a:rPr>
              <a:t> </a:t>
            </a:r>
            <a:r>
              <a:rPr lang="uk-UA" sz="2600" b="1" dirty="0">
                <a:latin typeface="Century Gothic" panose="020B0502020202020204" pitchFamily="34" charset="0"/>
              </a:rPr>
              <a:t>&lt;</a:t>
            </a:r>
            <a:r>
              <a:rPr lang="uk-UA" sz="2600" b="1" dirty="0" err="1">
                <a:latin typeface="Century Gothic" panose="020B0502020202020204" pitchFamily="34" charset="0"/>
              </a:rPr>
              <a:t>title</a:t>
            </a:r>
            <a:r>
              <a:rPr lang="uk-UA" sz="2600" b="1" dirty="0">
                <a:latin typeface="Century Gothic" panose="020B0502020202020204" pitchFamily="34" charset="0"/>
              </a:rPr>
              <a:t>&gt;, </a:t>
            </a:r>
            <a:r>
              <a:rPr lang="uk-UA" sz="2600" dirty="0">
                <a:latin typeface="Century Gothic" panose="020B0502020202020204" pitchFamily="34" charset="0"/>
              </a:rPr>
              <a:t>у якому відображається назва сторінки </a:t>
            </a:r>
            <a:r>
              <a:rPr lang="uk-UA" sz="2600" dirty="0" err="1">
                <a:latin typeface="Century Gothic" panose="020B0502020202020204" pitchFamily="34" charset="0"/>
              </a:rPr>
              <a:t>сайта</a:t>
            </a:r>
            <a:r>
              <a:rPr lang="uk-UA" sz="2600" dirty="0">
                <a:latin typeface="Century Gothic" panose="020B0502020202020204" pitchFamily="34" charset="0"/>
              </a:rPr>
              <a:t> .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</a:p>
          <a:p>
            <a:endParaRPr lang="ru-RU" sz="2600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682" y="225204"/>
            <a:ext cx="2538718" cy="1243454"/>
          </a:xfrm>
        </p:spPr>
      </p:pic>
    </p:spTree>
    <p:extLst>
      <p:ext uri="{BB962C8B-B14F-4D97-AF65-F5344CB8AC3E}">
        <p14:creationId xmlns:p14="http://schemas.microsoft.com/office/powerpoint/2010/main" val="927595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599" y="1272955"/>
            <a:ext cx="11382376" cy="5727920"/>
          </a:xfrm>
        </p:spPr>
        <p:txBody>
          <a:bodyPr>
            <a:normAutofit/>
          </a:bodyPr>
          <a:lstStyle/>
          <a:p>
            <a:r>
              <a:rPr lang="ru-RU" sz="2600" b="1" dirty="0" err="1">
                <a:latin typeface="Century Gothic" panose="020B0502020202020204" pitchFamily="34" charset="0"/>
              </a:rPr>
              <a:t>Кодування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en-US" sz="2600" dirty="0">
                <a:latin typeface="Century Gothic" panose="020B0502020202020204" pitchFamily="34" charset="0"/>
              </a:rPr>
              <a:t>HTML-</a:t>
            </a:r>
            <a:r>
              <a:rPr lang="ru-RU" sz="2600" dirty="0" err="1">
                <a:latin typeface="Century Gothic" panose="020B0502020202020204" pitchFamily="34" charset="0"/>
              </a:rPr>
              <a:t>сторінки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потрібно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вказувати</a:t>
            </a:r>
            <a:r>
              <a:rPr lang="ru-RU" sz="2600" dirty="0">
                <a:latin typeface="Century Gothic" panose="020B0502020202020204" pitchFamily="34" charset="0"/>
              </a:rPr>
              <a:t> для того, </a:t>
            </a:r>
            <a:r>
              <a:rPr lang="ru-RU" sz="2600" dirty="0" err="1">
                <a:latin typeface="Century Gothic" panose="020B0502020202020204" pitchFamily="34" charset="0"/>
              </a:rPr>
              <a:t>щоб</a:t>
            </a:r>
            <a:r>
              <a:rPr lang="ru-RU" sz="2600" dirty="0">
                <a:latin typeface="Century Gothic" panose="020B0502020202020204" pitchFamily="34" charset="0"/>
              </a:rPr>
              <a:t> веб-браузер </a:t>
            </a:r>
            <a:r>
              <a:rPr lang="ru-RU" sz="2600" dirty="0" err="1">
                <a:latin typeface="Century Gothic" panose="020B0502020202020204" pitchFamily="34" charset="0"/>
              </a:rPr>
              <a:t>міг</a:t>
            </a:r>
            <a:r>
              <a:rPr lang="ru-RU" sz="2600" dirty="0">
                <a:latin typeface="Century Gothic" panose="020B0502020202020204" pitchFamily="34" charset="0"/>
              </a:rPr>
              <a:t> правильно </a:t>
            </a:r>
            <a:r>
              <a:rPr lang="ru-RU" sz="2600" dirty="0" err="1">
                <a:latin typeface="Century Gothic" panose="020B0502020202020204" pitchFamily="34" charset="0"/>
              </a:rPr>
              <a:t>відображати</a:t>
            </a:r>
            <a:r>
              <a:rPr lang="ru-RU" sz="2600" dirty="0">
                <a:latin typeface="Century Gothic" panose="020B0502020202020204" pitchFamily="34" charset="0"/>
              </a:rPr>
              <a:t> текст на </a:t>
            </a:r>
            <a:r>
              <a:rPr lang="ru-RU" sz="2600" dirty="0" err="1">
                <a:latin typeface="Century Gothic" panose="020B0502020202020204" pitchFamily="34" charset="0"/>
              </a:rPr>
              <a:t>сторінці</a:t>
            </a:r>
            <a:r>
              <a:rPr lang="ru-RU" sz="2600" dirty="0">
                <a:latin typeface="Century Gothic" panose="020B0502020202020204" pitchFamily="34" charset="0"/>
              </a:rPr>
              <a:t>, </a:t>
            </a:r>
            <a:r>
              <a:rPr lang="ru-RU" sz="2600" dirty="0" err="1">
                <a:latin typeface="Century Gothic" panose="020B0502020202020204" pitchFamily="34" charset="0"/>
              </a:rPr>
              <a:t>інакше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замість</a:t>
            </a:r>
            <a:r>
              <a:rPr lang="ru-RU" sz="2600" dirty="0">
                <a:latin typeface="Century Gothic" panose="020B0502020202020204" pitchFamily="34" charset="0"/>
              </a:rPr>
              <a:t> тексту </a:t>
            </a:r>
            <a:r>
              <a:rPr lang="ru-RU" sz="2600" dirty="0" err="1">
                <a:latin typeface="Century Gothic" panose="020B0502020202020204" pitchFamily="34" charset="0"/>
              </a:rPr>
              <a:t>будуть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відображатися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ієрогліфи</a:t>
            </a:r>
            <a:r>
              <a:rPr lang="ru-RU" sz="2600" dirty="0">
                <a:latin typeface="Century Gothic" panose="020B0502020202020204" pitchFamily="34" charset="0"/>
              </a:rPr>
              <a:t>. </a:t>
            </a:r>
            <a:r>
              <a:rPr lang="ru-RU" sz="2600" dirty="0" err="1">
                <a:latin typeface="Century Gothic" panose="020B0502020202020204" pitchFamily="34" charset="0"/>
              </a:rPr>
              <a:t>Найбільш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поширене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кодування</a:t>
            </a:r>
            <a:r>
              <a:rPr lang="ru-RU" sz="2600" dirty="0">
                <a:latin typeface="Century Gothic" panose="020B0502020202020204" pitchFamily="34" charset="0"/>
              </a:rPr>
              <a:t> </a:t>
            </a:r>
            <a:r>
              <a:rPr lang="ru-RU" sz="2600" dirty="0" err="1">
                <a:latin typeface="Century Gothic" panose="020B0502020202020204" pitchFamily="34" charset="0"/>
              </a:rPr>
              <a:t>кирилицею</a:t>
            </a:r>
            <a:r>
              <a:rPr lang="ru-RU" sz="2600" dirty="0">
                <a:latin typeface="Century Gothic" panose="020B0502020202020204" pitchFamily="34" charset="0"/>
              </a:rPr>
              <a:t> -- </a:t>
            </a:r>
            <a:r>
              <a:rPr lang="en-US" sz="2600" b="1" dirty="0">
                <a:latin typeface="Century Gothic" panose="020B0502020202020204" pitchFamily="34" charset="0"/>
              </a:rPr>
              <a:t>utf-8</a:t>
            </a:r>
            <a:endParaRPr lang="ru-RU" sz="2600" b="1" dirty="0">
              <a:latin typeface="Century Gothic" panose="020B0502020202020204" pitchFamily="34" charset="0"/>
            </a:endParaRPr>
          </a:p>
          <a:p>
            <a:endParaRPr lang="ru-RU" sz="2600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682" y="225204"/>
            <a:ext cx="2538718" cy="1243454"/>
          </a:xfrm>
        </p:spPr>
      </p:pic>
      <p:pic>
        <p:nvPicPr>
          <p:cNvPr id="2050" name="Picture 2" descr="Ð ÐµÐ·ÑÐ»ÑÑÐ°Ñ Ð¿Ð¾ÑÑÐºÑ Ð·Ð¾Ð±ÑÐ°Ð¶ÐµÐ½Ñ Ð·Ð° Ð·Ð°Ð¿Ð¸ÑÐ¾Ð¼ &quot;utf-8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586" y="3204754"/>
            <a:ext cx="4311347" cy="295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868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Приклад запису блоку </a:t>
            </a:r>
            <a:r>
              <a:rPr lang="en-US" b="1" dirty="0">
                <a:solidFill>
                  <a:srgbClr val="060642"/>
                </a:solidFill>
                <a:latin typeface="Century Gothic" panose="020B0502020202020204" pitchFamily="34" charset="0"/>
              </a:rPr>
              <a:t>&lt;head&gt;</a:t>
            </a:r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 </a:t>
            </a:r>
            <a:endParaRPr lang="ru-RU" b="1" dirty="0">
              <a:solidFill>
                <a:srgbClr val="06064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88" y="225425"/>
            <a:ext cx="2538412" cy="1243013"/>
          </a:xfrm>
        </p:spPr>
      </p:pic>
      <p:grpSp>
        <p:nvGrpSpPr>
          <p:cNvPr id="13" name="Группа 12"/>
          <p:cNvGrpSpPr/>
          <p:nvPr/>
        </p:nvGrpSpPr>
        <p:grpSpPr>
          <a:xfrm>
            <a:off x="423862" y="2286000"/>
            <a:ext cx="11281476" cy="3265379"/>
            <a:chOff x="423862" y="2286000"/>
            <a:chExt cx="11281476" cy="326537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23862" y="2286000"/>
              <a:ext cx="5119688" cy="3265379"/>
              <a:chOff x="442912" y="3170127"/>
              <a:chExt cx="4738688" cy="2695575"/>
            </a:xfrm>
          </p:grpSpPr>
          <p:pic>
            <p:nvPicPr>
              <p:cNvPr id="4" name="Рисунок 3"/>
              <p:cNvPicPr>
                <a:picLocks noChangeAspect="1"/>
              </p:cNvPicPr>
              <p:nvPr/>
            </p:nvPicPr>
            <p:blipFill>
              <a:blip r:embed="rId4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p:blipFill>
            <p:spPr>
              <a:xfrm>
                <a:off x="442912" y="3170127"/>
                <a:ext cx="4638675" cy="2695575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2171700" y="5240414"/>
                <a:ext cx="3009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Код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HTML</a:t>
                </a:r>
                <a:endPara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6923787" y="2286000"/>
              <a:ext cx="4781551" cy="3016031"/>
              <a:chOff x="6496049" y="3367305"/>
              <a:chExt cx="4562475" cy="2515751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5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p:blipFill>
            <p:spPr>
              <a:xfrm>
                <a:off x="6496049" y="3367305"/>
                <a:ext cx="4462462" cy="2515751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6496049" y="5238750"/>
                <a:ext cx="45624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Відображення браузером</a:t>
                </a:r>
                <a:endPara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" name="Стрелка вправо 10"/>
            <p:cNvSpPr/>
            <p:nvPr/>
          </p:nvSpPr>
          <p:spPr>
            <a:xfrm>
              <a:off x="5486698" y="3681591"/>
              <a:ext cx="1385887" cy="677333"/>
            </a:xfrm>
            <a:prstGeom prst="right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288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endParaRPr lang="uk-UA" b="1" dirty="0">
              <a:solidFill>
                <a:srgbClr val="06064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600" dirty="0">
                <a:latin typeface="Century Gothic" panose="020B0502020202020204" pitchFamily="34" charset="0"/>
              </a:rPr>
              <a:t>Увесь контент, який відображається на сторінці, розміщується між відкриваючим і закриваючим тегами </a:t>
            </a:r>
            <a:r>
              <a:rPr lang="uk-UA" sz="2600" b="1" dirty="0">
                <a:latin typeface="Century Gothic" panose="020B0502020202020204" pitchFamily="34" charset="0"/>
              </a:rPr>
              <a:t>&lt;</a:t>
            </a:r>
            <a:r>
              <a:rPr lang="uk-UA" sz="2600" b="1" dirty="0" err="1">
                <a:latin typeface="Century Gothic" panose="020B0502020202020204" pitchFamily="34" charset="0"/>
              </a:rPr>
              <a:t>body</a:t>
            </a:r>
            <a:r>
              <a:rPr lang="uk-UA" sz="2600" b="1" dirty="0">
                <a:latin typeface="Century Gothic" panose="020B0502020202020204" pitchFamily="34" charset="0"/>
              </a:rPr>
              <a:t>&gt;. </a:t>
            </a:r>
          </a:p>
          <a:p>
            <a:pPr marL="0" indent="0">
              <a:buNone/>
            </a:pPr>
            <a:r>
              <a:rPr lang="uk-UA" sz="2600" dirty="0">
                <a:latin typeface="Century Gothic" panose="020B0502020202020204" pitchFamily="34" charset="0"/>
              </a:rPr>
              <a:t>Контент може містити:</a:t>
            </a:r>
            <a:endParaRPr lang="ru-RU" sz="2600" dirty="0">
              <a:latin typeface="Century Gothic" panose="020B0502020202020204" pitchFamily="34" charset="0"/>
            </a:endParaRPr>
          </a:p>
          <a:p>
            <a:r>
              <a:rPr lang="uk-UA" sz="2600" dirty="0">
                <a:latin typeface="Century Gothic" panose="020B0502020202020204" pitchFamily="34" charset="0"/>
              </a:rPr>
              <a:t>Текст</a:t>
            </a:r>
            <a:endParaRPr lang="ru-RU" sz="2600" dirty="0">
              <a:latin typeface="Century Gothic" panose="020B0502020202020204" pitchFamily="34" charset="0"/>
            </a:endParaRPr>
          </a:p>
          <a:p>
            <a:r>
              <a:rPr lang="uk-UA" sz="2600" dirty="0">
                <a:latin typeface="Century Gothic" panose="020B0502020202020204" pitchFamily="34" charset="0"/>
              </a:rPr>
              <a:t>Статичну графіку </a:t>
            </a:r>
          </a:p>
          <a:p>
            <a:r>
              <a:rPr lang="uk-UA" sz="2600" dirty="0">
                <a:latin typeface="Century Gothic" panose="020B0502020202020204" pitchFamily="34" charset="0"/>
              </a:rPr>
              <a:t>Анімаційні елементи </a:t>
            </a:r>
          </a:p>
          <a:p>
            <a:r>
              <a:rPr lang="uk-UA" sz="2600" dirty="0">
                <a:latin typeface="Century Gothic" panose="020B0502020202020204" pitchFamily="34" charset="0"/>
              </a:rPr>
              <a:t>Мультимедійні елементи (відео, аудіо)</a:t>
            </a:r>
          </a:p>
          <a:p>
            <a:pPr marL="0" indent="0">
              <a:buNone/>
            </a:pPr>
            <a:r>
              <a:rPr lang="uk-UA" sz="2600" dirty="0">
                <a:latin typeface="Century Gothic" panose="020B0502020202020204" pitchFamily="34" charset="0"/>
              </a:rPr>
              <a:t>Текст  відображається у вигляді заголовків, абзаців та списків.</a:t>
            </a:r>
            <a:endParaRPr lang="ru-RU" sz="2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</p:spTree>
    <p:extLst>
      <p:ext uri="{BB962C8B-B14F-4D97-AF65-F5344CB8AC3E}">
        <p14:creationId xmlns:p14="http://schemas.microsoft.com/office/powerpoint/2010/main" val="398811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Розглянемо дію деяких тегів форматування тексту: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FD2531-4D14-4433-BB0C-0D812B7B1828}"/>
              </a:ext>
            </a:extLst>
          </p:cNvPr>
          <p:cNvSpPr txBox="1"/>
          <p:nvPr/>
        </p:nvSpPr>
        <p:spPr>
          <a:xfrm>
            <a:off x="3816945" y="1868580"/>
            <a:ext cx="8305205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Дія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4F2BF4F-9620-4DAB-84FD-5FD84DF86CFC}"/>
              </a:ext>
            </a:extLst>
          </p:cNvPr>
          <p:cNvSpPr/>
          <p:nvPr/>
        </p:nvSpPr>
        <p:spPr>
          <a:xfrm>
            <a:off x="72008" y="1868581"/>
            <a:ext cx="1588147" cy="5232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kern="0" dirty="0">
                <a:solidFill>
                  <a:srgbClr val="FFFFFF"/>
                </a:solidFill>
              </a:rPr>
              <a:t>Тег</a:t>
            </a:r>
            <a:endParaRPr lang="uk-UA" sz="2800" b="1" i="1" kern="0" dirty="0">
              <a:solidFill>
                <a:srgbClr val="FFFFFF"/>
              </a:solidFill>
            </a:endParaRP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E698030-43EF-40DD-A9C9-15F1B603A421}"/>
              </a:ext>
            </a:extLst>
          </p:cNvPr>
          <p:cNvSpPr/>
          <p:nvPr/>
        </p:nvSpPr>
        <p:spPr>
          <a:xfrm>
            <a:off x="1759226" y="1868581"/>
            <a:ext cx="1958009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Запис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D02146-53BF-4ED3-A322-7DDD0468CF09}"/>
              </a:ext>
            </a:extLst>
          </p:cNvPr>
          <p:cNvSpPr txBox="1"/>
          <p:nvPr/>
        </p:nvSpPr>
        <p:spPr>
          <a:xfrm>
            <a:off x="3816625" y="2484412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Переведення рядка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534DB7E-5A42-466F-AEA8-A6CF1527FF55}"/>
              </a:ext>
            </a:extLst>
          </p:cNvPr>
          <p:cNvSpPr/>
          <p:nvPr/>
        </p:nvSpPr>
        <p:spPr>
          <a:xfrm>
            <a:off x="71688" y="2484413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</a:t>
            </a:r>
            <a:r>
              <a:rPr lang="en-US" sz="2400" b="1" i="1" kern="0" dirty="0" err="1">
                <a:solidFill>
                  <a:srgbClr val="FFFFFF"/>
                </a:solidFill>
              </a:rPr>
              <a:t>br</a:t>
            </a:r>
            <a:r>
              <a:rPr lang="en-US" sz="2400" b="1" i="1" kern="0" dirty="0">
                <a:solidFill>
                  <a:srgbClr val="FFFFFF"/>
                </a:solidFill>
              </a:rPr>
              <a:t>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6E7CEAA-F04E-4AA1-A3B6-89C8C6DB03D2}"/>
              </a:ext>
            </a:extLst>
          </p:cNvPr>
          <p:cNvSpPr/>
          <p:nvPr/>
        </p:nvSpPr>
        <p:spPr>
          <a:xfrm>
            <a:off x="1759226" y="2484413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Непарний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273A0B-7D5B-4385-8382-D5793566064C}"/>
              </a:ext>
            </a:extLst>
          </p:cNvPr>
          <p:cNvSpPr txBox="1"/>
          <p:nvPr/>
        </p:nvSpPr>
        <p:spPr>
          <a:xfrm>
            <a:off x="3816625" y="3038688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Новий абзац із відступом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A4BC045-F1FB-4FD2-940D-25BB1E029944}"/>
              </a:ext>
            </a:extLst>
          </p:cNvPr>
          <p:cNvSpPr/>
          <p:nvPr/>
        </p:nvSpPr>
        <p:spPr>
          <a:xfrm>
            <a:off x="71688" y="3038689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&lt;p&gt;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EEB3131-005D-41C6-9920-54AEF5FF65AC}"/>
              </a:ext>
            </a:extLst>
          </p:cNvPr>
          <p:cNvSpPr/>
          <p:nvPr/>
        </p:nvSpPr>
        <p:spPr>
          <a:xfrm>
            <a:off x="1759226" y="3038689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Непарний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5ED741-7DE3-4A93-A7C2-90D8696FEE8A}"/>
              </a:ext>
            </a:extLst>
          </p:cNvPr>
          <p:cNvSpPr txBox="1"/>
          <p:nvPr/>
        </p:nvSpPr>
        <p:spPr>
          <a:xfrm>
            <a:off x="3816625" y="3592963"/>
            <a:ext cx="8305205" cy="830997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Заголовок: </a:t>
            </a:r>
            <a:r>
              <a:rPr lang="en-US" sz="2400" b="1" i="1" kern="0" dirty="0">
                <a:solidFill>
                  <a:srgbClr val="FFFFFF"/>
                </a:solidFill>
              </a:rPr>
              <a:t>&lt;h</a:t>
            </a:r>
            <a:r>
              <a:rPr lang="uk-UA" sz="2400" b="1" i="1" kern="0" dirty="0">
                <a:solidFill>
                  <a:srgbClr val="FFFFFF"/>
                </a:solidFill>
              </a:rPr>
              <a:t>1</a:t>
            </a:r>
            <a:r>
              <a:rPr lang="en-US" sz="2400" b="1" i="1" kern="0" dirty="0">
                <a:solidFill>
                  <a:srgbClr val="FFFFFF"/>
                </a:solidFill>
              </a:rPr>
              <a:t>&gt;</a:t>
            </a:r>
            <a:r>
              <a:rPr lang="uk-UA" sz="2400" b="1" i="1" kern="0" dirty="0">
                <a:solidFill>
                  <a:srgbClr val="FFFFFF"/>
                </a:solidFill>
              </a:rPr>
              <a:t> - найменший, </a:t>
            </a:r>
            <a:r>
              <a:rPr lang="en-US" sz="2400" b="1" i="1" kern="0" dirty="0">
                <a:solidFill>
                  <a:srgbClr val="FFFFFF"/>
                </a:solidFill>
              </a:rPr>
              <a:t>&lt;h</a:t>
            </a:r>
            <a:r>
              <a:rPr lang="uk-UA" sz="2400" b="1" i="1" kern="0" dirty="0">
                <a:solidFill>
                  <a:srgbClr val="FFFFFF"/>
                </a:solidFill>
              </a:rPr>
              <a:t>6</a:t>
            </a:r>
            <a:r>
              <a:rPr lang="en-US" sz="2400" b="1" i="1" kern="0" dirty="0">
                <a:solidFill>
                  <a:srgbClr val="FFFFFF"/>
                </a:solidFill>
              </a:rPr>
              <a:t>&gt;</a:t>
            </a:r>
            <a:r>
              <a:rPr lang="uk-UA" sz="2400" b="1" i="1" kern="0" dirty="0">
                <a:solidFill>
                  <a:srgbClr val="FFFFFF"/>
                </a:solidFill>
              </a:rPr>
              <a:t> - найбільший 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38ABE51-0903-4D99-BD6F-EED07994C31B}"/>
              </a:ext>
            </a:extLst>
          </p:cNvPr>
          <p:cNvSpPr/>
          <p:nvPr/>
        </p:nvSpPr>
        <p:spPr>
          <a:xfrm>
            <a:off x="71688" y="3592964"/>
            <a:ext cx="1588147" cy="82704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&lt;h&gt;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032B2EC-3936-4D18-9B8A-B9AF5A35D98E}"/>
              </a:ext>
            </a:extLst>
          </p:cNvPr>
          <p:cNvSpPr/>
          <p:nvPr/>
        </p:nvSpPr>
        <p:spPr>
          <a:xfrm>
            <a:off x="1759226" y="3592964"/>
            <a:ext cx="1958009" cy="82704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Парний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FD28BC-0CDC-4362-BE8E-6C3772B49F81}"/>
              </a:ext>
            </a:extLst>
          </p:cNvPr>
          <p:cNvSpPr txBox="1"/>
          <p:nvPr/>
        </p:nvSpPr>
        <p:spPr>
          <a:xfrm>
            <a:off x="3816625" y="4519782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Напівжирний шрифт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71CBA0A-3A48-4315-B352-A087264F6B85}"/>
              </a:ext>
            </a:extLst>
          </p:cNvPr>
          <p:cNvSpPr/>
          <p:nvPr/>
        </p:nvSpPr>
        <p:spPr>
          <a:xfrm>
            <a:off x="71688" y="4519783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&lt;b&gt;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B91FDF3-17B7-4B0F-BDDE-C7E77ECACCF6}"/>
              </a:ext>
            </a:extLst>
          </p:cNvPr>
          <p:cNvSpPr/>
          <p:nvPr/>
        </p:nvSpPr>
        <p:spPr>
          <a:xfrm>
            <a:off x="1759226" y="4519783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Парний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D07C5A-3B01-43D3-B1BC-DB1812BB8F61}"/>
              </a:ext>
            </a:extLst>
          </p:cNvPr>
          <p:cNvSpPr txBox="1"/>
          <p:nvPr/>
        </p:nvSpPr>
        <p:spPr>
          <a:xfrm>
            <a:off x="3816625" y="5077268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Курсив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A2DAF5E-3B23-4D88-A063-AFB044B139D4}"/>
              </a:ext>
            </a:extLst>
          </p:cNvPr>
          <p:cNvSpPr/>
          <p:nvPr/>
        </p:nvSpPr>
        <p:spPr>
          <a:xfrm>
            <a:off x="71688" y="5077269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</a:t>
            </a:r>
            <a:r>
              <a:rPr lang="en-US" sz="2400" b="1" i="1" kern="0" dirty="0" err="1">
                <a:solidFill>
                  <a:srgbClr val="FFFFFF"/>
                </a:solidFill>
              </a:rPr>
              <a:t>i</a:t>
            </a:r>
            <a:r>
              <a:rPr lang="en-US" sz="2400" b="1" i="1" kern="0" dirty="0">
                <a:solidFill>
                  <a:srgbClr val="FFFFFF"/>
                </a:solidFill>
              </a:rPr>
              <a:t>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F07A420-53AA-4BF4-8829-7306DC4D4215}"/>
              </a:ext>
            </a:extLst>
          </p:cNvPr>
          <p:cNvSpPr/>
          <p:nvPr/>
        </p:nvSpPr>
        <p:spPr>
          <a:xfrm>
            <a:off x="1759226" y="5077269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Парний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78CB30-F88A-4A15-8950-A0ED938FE7E4}"/>
              </a:ext>
            </a:extLst>
          </p:cNvPr>
          <p:cNvSpPr txBox="1"/>
          <p:nvPr/>
        </p:nvSpPr>
        <p:spPr>
          <a:xfrm>
            <a:off x="3816625" y="5638707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Підкреслений шрифт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AC9C467A-8C84-4AE2-8F3A-CF73D4ECE4DA}"/>
              </a:ext>
            </a:extLst>
          </p:cNvPr>
          <p:cNvSpPr/>
          <p:nvPr/>
        </p:nvSpPr>
        <p:spPr>
          <a:xfrm>
            <a:off x="71688" y="5638708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&lt;u&gt;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83B62A99-E732-48C6-B4E3-612A325E55A2}"/>
              </a:ext>
            </a:extLst>
          </p:cNvPr>
          <p:cNvSpPr/>
          <p:nvPr/>
        </p:nvSpPr>
        <p:spPr>
          <a:xfrm>
            <a:off x="1759226" y="5638708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Парний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4F663E-FE84-4D6D-B3BC-68504171BC07}"/>
              </a:ext>
            </a:extLst>
          </p:cNvPr>
          <p:cNvSpPr txBox="1"/>
          <p:nvPr/>
        </p:nvSpPr>
        <p:spPr>
          <a:xfrm>
            <a:off x="3816625" y="6199413"/>
            <a:ext cx="8305205" cy="461665"/>
          </a:xfrm>
          <a:prstGeom prst="rect">
            <a:avLst/>
          </a:prstGeom>
          <a:solidFill>
            <a:srgbClr val="9966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rgbClr val="FFFFFF"/>
                </a:solidFill>
              </a:rPr>
              <a:t>Розмір (</a:t>
            </a:r>
            <a:r>
              <a:rPr lang="en-US" sz="2400" b="1" i="1" kern="0" dirty="0">
                <a:solidFill>
                  <a:srgbClr val="FFFFFF"/>
                </a:solidFill>
              </a:rPr>
              <a:t>size 1..7</a:t>
            </a:r>
            <a:r>
              <a:rPr lang="uk-UA" sz="2400" b="1" i="1" kern="0" dirty="0">
                <a:solidFill>
                  <a:srgbClr val="FFFFFF"/>
                </a:solidFill>
              </a:rPr>
              <a:t>) і колір (</a:t>
            </a:r>
            <a:r>
              <a:rPr lang="en-US" sz="2400" b="1" i="1" kern="0" dirty="0">
                <a:solidFill>
                  <a:srgbClr val="FFFFFF"/>
                </a:solidFill>
              </a:rPr>
              <a:t>color</a:t>
            </a:r>
            <a:r>
              <a:rPr lang="uk-UA" sz="2400" b="1" i="1" kern="0" dirty="0">
                <a:solidFill>
                  <a:srgbClr val="FFFFFF"/>
                </a:solidFill>
              </a:rPr>
              <a:t>) шрифту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31E7E01A-DBDB-48F7-AAB6-B7FE727EABCE}"/>
              </a:ext>
            </a:extLst>
          </p:cNvPr>
          <p:cNvSpPr/>
          <p:nvPr/>
        </p:nvSpPr>
        <p:spPr>
          <a:xfrm>
            <a:off x="71688" y="6199414"/>
            <a:ext cx="1588147" cy="46166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i="1" kern="0" dirty="0">
                <a:solidFill>
                  <a:srgbClr val="FFFFFF"/>
                </a:solidFill>
              </a:rPr>
              <a:t>&lt;font&gt;</a:t>
            </a:r>
            <a:endParaRPr lang="uk-UA" sz="2400" b="1" i="1" kern="0" dirty="0">
              <a:solidFill>
                <a:srgbClr val="FFFFFF"/>
              </a:solidFill>
            </a:endParaRP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46488F5B-2996-4CBA-AC09-B6DFFF60362A}"/>
              </a:ext>
            </a:extLst>
          </p:cNvPr>
          <p:cNvSpPr/>
          <p:nvPr/>
        </p:nvSpPr>
        <p:spPr>
          <a:xfrm>
            <a:off x="1759226" y="6199414"/>
            <a:ext cx="1958009" cy="461664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400" b="1" i="1" kern="0" dirty="0">
                <a:solidFill>
                  <a:schemeClr val="bg1"/>
                </a:solidFill>
              </a:rPr>
              <a:t>Парний</a:t>
            </a:r>
          </a:p>
        </p:txBody>
      </p:sp>
    </p:spTree>
    <p:extLst>
      <p:ext uri="{BB962C8B-B14F-4D97-AF65-F5344CB8AC3E}">
        <p14:creationId xmlns:p14="http://schemas.microsoft.com/office/powerpoint/2010/main" val="270880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75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87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9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325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BAE06B-45D2-47F9-8C21-AF6EB8C07778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Теги, що визначають структуру сторінки: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859AE-B310-4F40-9422-7C796CE2D957}"/>
              </a:ext>
            </a:extLst>
          </p:cNvPr>
          <p:cNvSpPr txBox="1"/>
          <p:nvPr/>
        </p:nvSpPr>
        <p:spPr>
          <a:xfrm>
            <a:off x="5098774" y="1804416"/>
            <a:ext cx="7020649" cy="89255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тег створення заголовка на веб-сторінці.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812B7F2-372C-463F-9F27-9BB1EC00207A}"/>
              </a:ext>
            </a:extLst>
          </p:cNvPr>
          <p:cNvSpPr/>
          <p:nvPr/>
        </p:nvSpPr>
        <p:spPr>
          <a:xfrm>
            <a:off x="72007" y="1804415"/>
            <a:ext cx="4907497" cy="892553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&lt;h1&gt; ... &lt;/h1&gt;</a:t>
            </a:r>
            <a:endParaRPr lang="en-US" sz="2600" b="1" i="1" kern="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01F808-9EAE-4508-B54F-EA31D9D157F5}"/>
              </a:ext>
            </a:extLst>
          </p:cNvPr>
          <p:cNvSpPr txBox="1"/>
          <p:nvPr/>
        </p:nvSpPr>
        <p:spPr>
          <a:xfrm>
            <a:off x="5098774" y="2782366"/>
            <a:ext cx="7020649" cy="129266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тег вставлення на веб-сторінку зображення та встановлення значень його властивостей.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9087BA8-A0A0-4816-A4A2-E1B85A7E2A4E}"/>
              </a:ext>
            </a:extLst>
          </p:cNvPr>
          <p:cNvSpPr/>
          <p:nvPr/>
        </p:nvSpPr>
        <p:spPr>
          <a:xfrm>
            <a:off x="72007" y="2779073"/>
            <a:ext cx="4907497" cy="129595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&lt;</a:t>
            </a:r>
            <a:r>
              <a:rPr lang="uk-UA" sz="2600" b="1" i="1" kern="0" dirty="0" err="1">
                <a:solidFill>
                  <a:srgbClr val="FFFFFF"/>
                </a:solidFill>
              </a:rPr>
              <a:t>img</a:t>
            </a:r>
            <a:r>
              <a:rPr lang="uk-UA" sz="2600" b="1" i="1" kern="0" dirty="0">
                <a:solidFill>
                  <a:srgbClr val="FFFFFF"/>
                </a:solidFill>
              </a:rPr>
              <a:t> </a:t>
            </a:r>
            <a:r>
              <a:rPr lang="uk-UA" sz="2600" b="1" i="1" kern="0" dirty="0" err="1">
                <a:solidFill>
                  <a:srgbClr val="FFFFFF"/>
                </a:solidFill>
              </a:rPr>
              <a:t>src</a:t>
            </a:r>
            <a:r>
              <a:rPr lang="uk-UA" sz="2600" b="1" i="1" kern="0" dirty="0">
                <a:solidFill>
                  <a:srgbClr val="FFFFFF"/>
                </a:solidFill>
              </a:rPr>
              <a:t>=«...»/&gt;</a:t>
            </a:r>
            <a:endParaRPr lang="en-US" sz="2600" b="1" i="1" kern="0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40EE48-6F6A-4CE3-9EE4-C8EC0C5BA1FC}"/>
              </a:ext>
            </a:extLst>
          </p:cNvPr>
          <p:cNvSpPr txBox="1"/>
          <p:nvPr/>
        </p:nvSpPr>
        <p:spPr>
          <a:xfrm>
            <a:off x="5098772" y="4217979"/>
            <a:ext cx="7020649" cy="89255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тег створення абзацу на веб-сторінці.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83F441D-CE4D-43DA-8E42-3B13D2757FEA}"/>
              </a:ext>
            </a:extLst>
          </p:cNvPr>
          <p:cNvSpPr/>
          <p:nvPr/>
        </p:nvSpPr>
        <p:spPr>
          <a:xfrm>
            <a:off x="72006" y="4217980"/>
            <a:ext cx="4907497" cy="89255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&lt;р&gt; ... &lt;/р&gt;</a:t>
            </a:r>
            <a:endParaRPr lang="en-US" sz="2600" b="1" i="1" kern="0" dirty="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9C7545-0C04-4574-9E73-531B34400513}"/>
              </a:ext>
            </a:extLst>
          </p:cNvPr>
          <p:cNvSpPr txBox="1"/>
          <p:nvPr/>
        </p:nvSpPr>
        <p:spPr>
          <a:xfrm>
            <a:off x="5098772" y="5198257"/>
            <a:ext cx="7020649" cy="89255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тег виділення фрагмента тексту напівжирним накресленням. 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90C79D3-0C1D-4582-B0DE-6A2CF64B7181}"/>
              </a:ext>
            </a:extLst>
          </p:cNvPr>
          <p:cNvSpPr/>
          <p:nvPr/>
        </p:nvSpPr>
        <p:spPr>
          <a:xfrm>
            <a:off x="72006" y="5194964"/>
            <a:ext cx="4907497" cy="89584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i="1" kern="0" dirty="0">
                <a:solidFill>
                  <a:srgbClr val="FFFFFF"/>
                </a:solidFill>
              </a:rPr>
              <a:t>&lt;strong&gt; ... &lt;/strong&gt;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5DA34B-AB7A-4B52-BBCC-D885C9CE501E}"/>
              </a:ext>
            </a:extLst>
          </p:cNvPr>
          <p:cNvSpPr txBox="1"/>
          <p:nvPr/>
        </p:nvSpPr>
        <p:spPr>
          <a:xfrm>
            <a:off x="5098772" y="6178534"/>
            <a:ext cx="7020649" cy="49244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тег створення гіперпосилання. 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CDC609F-5ED6-42DD-8A5E-8CE4E4619CF2}"/>
              </a:ext>
            </a:extLst>
          </p:cNvPr>
          <p:cNvSpPr/>
          <p:nvPr/>
        </p:nvSpPr>
        <p:spPr>
          <a:xfrm>
            <a:off x="72006" y="6175242"/>
            <a:ext cx="4907497" cy="495736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00" b="1" i="1" kern="0" dirty="0">
                <a:solidFill>
                  <a:srgbClr val="FFFFFF"/>
                </a:solidFill>
              </a:rPr>
              <a:t>&lt;а </a:t>
            </a:r>
            <a:r>
              <a:rPr lang="ru-RU" sz="2600" b="1" i="1" kern="0" dirty="0" err="1">
                <a:solidFill>
                  <a:srgbClr val="FFFFFF"/>
                </a:solidFill>
              </a:rPr>
              <a:t>href</a:t>
            </a:r>
            <a:r>
              <a:rPr lang="ru-RU" sz="2600" b="1" i="1" kern="0" dirty="0">
                <a:solidFill>
                  <a:srgbClr val="FFFFFF"/>
                </a:solidFill>
              </a:rPr>
              <a:t>=«...»&gt; ... &lt;/а&gt;</a:t>
            </a:r>
            <a:endParaRPr lang="en-US" sz="2600" b="1" i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0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/>
              <a:t>Марковані та нумеровані списки</a:t>
            </a:r>
            <a:endParaRPr lang="uk-UA" dirty="0"/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Елементи списку розмічають тегами</a:t>
            </a:r>
            <a:r>
              <a:rPr lang="en-US" sz="2800" b="1" i="1" kern="0" dirty="0">
                <a:solidFill>
                  <a:srgbClr val="FFFFFF"/>
                </a:solidFill>
              </a:rPr>
              <a:t> </a:t>
            </a:r>
            <a:r>
              <a:rPr lang="uk-UA" sz="2800" b="1" i="1" kern="0" dirty="0">
                <a:solidFill>
                  <a:srgbClr val="FFFF00"/>
                </a:solidFill>
              </a:rPr>
              <a:t>&lt;</a:t>
            </a:r>
            <a:r>
              <a:rPr lang="en-US" sz="2800" b="1" i="1" kern="0" dirty="0">
                <a:solidFill>
                  <a:srgbClr val="FFFF00"/>
                </a:solidFill>
              </a:rPr>
              <a:t>l</a:t>
            </a:r>
            <a:r>
              <a:rPr lang="uk-UA" sz="2800" b="1" i="1" kern="0" dirty="0">
                <a:solidFill>
                  <a:srgbClr val="FFFF00"/>
                </a:solidFill>
              </a:rPr>
              <a:t>і&gt;...&lt;/</a:t>
            </a:r>
            <a:r>
              <a:rPr lang="en-US" sz="2800" b="1" i="1" kern="0" dirty="0">
                <a:solidFill>
                  <a:srgbClr val="FFFF00"/>
                </a:solidFill>
              </a:rPr>
              <a:t>l</a:t>
            </a:r>
            <a:r>
              <a:rPr lang="uk-UA" sz="2800" b="1" i="1" kern="0" dirty="0">
                <a:solidFill>
                  <a:srgbClr val="FFFF00"/>
                </a:solidFill>
              </a:rPr>
              <a:t>і&gt;</a:t>
            </a:r>
            <a:endParaRPr lang="en-US" sz="2800" b="1" i="1" kern="0" dirty="0">
              <a:solidFill>
                <a:srgbClr val="FFFFFF"/>
              </a:solidFill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F5D02B-FF57-40C4-A82B-FA1E1F4EB14D}"/>
              </a:ext>
            </a:extLst>
          </p:cNvPr>
          <p:cNvSpPr/>
          <p:nvPr/>
        </p:nvSpPr>
        <p:spPr>
          <a:xfrm>
            <a:off x="72007" y="1810930"/>
            <a:ext cx="7501609" cy="7334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текстового редактора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7E59844-DA33-492B-9C4E-10A4FC436B9B}"/>
              </a:ext>
            </a:extLst>
          </p:cNvPr>
          <p:cNvSpPr/>
          <p:nvPr/>
        </p:nvSpPr>
        <p:spPr>
          <a:xfrm>
            <a:off x="7702826" y="1810930"/>
            <a:ext cx="4419326" cy="7334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браузера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29B64CF-CAC9-4EE2-939C-8AD8493A9256}"/>
              </a:ext>
            </a:extLst>
          </p:cNvPr>
          <p:cNvSpPr/>
          <p:nvPr/>
        </p:nvSpPr>
        <p:spPr>
          <a:xfrm>
            <a:off x="72007" y="2655244"/>
            <a:ext cx="7501609" cy="407354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&lt;ul type="square"&gt;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&lt;li&gt;Іванов&lt;/li&gt;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&lt;li&gt;Бойко&lt;/li&gt;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&lt;li&gt;Шевченко&lt;/li&gt;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&lt;/ul&gt;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endParaRPr lang="it-IT" sz="2400" b="1" i="1" kern="0" dirty="0">
              <a:solidFill>
                <a:srgbClr val="FFFFFF"/>
              </a:solidFill>
            </a:endParaRP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&lt;ol type="I"&gt;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&lt;li&gt;Інформатика&lt;/li&gt;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&lt;li&gt;Фізика&lt;/li&gt;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&lt;li&gt;Хімія&lt;/li&gt;</a:t>
            </a:r>
          </a:p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400" b="1" i="1" kern="0" dirty="0">
                <a:solidFill>
                  <a:srgbClr val="FFFFFF"/>
                </a:solidFill>
              </a:rPr>
              <a:t>&lt;/ol&gt;</a:t>
            </a:r>
            <a:endParaRPr lang="en-US" sz="2400" b="1" i="1" kern="0" dirty="0">
              <a:solidFill>
                <a:srgbClr val="FFFFFF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0CABD3-E78F-47F0-A2A5-73781B6C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632" y="2589178"/>
            <a:ext cx="3965713" cy="4205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11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Марковані та нумеровані списки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Розділ 2 </a:t>
            </a:r>
            <a:r>
              <a:rPr kumimoji="0" lang="uk-U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457189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 маркованого списку використовують тег: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F4CBCB-1A4A-4EE3-B568-BC4A41D380B0}"/>
              </a:ext>
            </a:extLst>
          </p:cNvPr>
          <p:cNvSpPr txBox="1"/>
          <p:nvPr/>
        </p:nvSpPr>
        <p:spPr>
          <a:xfrm>
            <a:off x="72008" y="1806681"/>
            <a:ext cx="12050142" cy="707886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&lt;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ul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&gt;...&lt;/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ul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&gt;</a:t>
            </a:r>
            <a:endParaRPr kumimoji="0" lang="uk-UA" sz="40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33339-E0E0-41C1-9EB4-01F198EEA27E}"/>
              </a:ext>
            </a:extLst>
          </p:cNvPr>
          <p:cNvSpPr txBox="1"/>
          <p:nvPr/>
        </p:nvSpPr>
        <p:spPr>
          <a:xfrm>
            <a:off x="72008" y="2601265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457189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 атрибутом 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type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який задає вигляд маркера: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86E7E58-E019-4C6B-A9B8-F59221D007C6}"/>
              </a:ext>
            </a:extLst>
          </p:cNvPr>
          <p:cNvSpPr/>
          <p:nvPr/>
        </p:nvSpPr>
        <p:spPr>
          <a:xfrm>
            <a:off x="72008" y="321118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disk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D3B048F-CF4F-4F26-8DD9-827C70DE466E}"/>
              </a:ext>
            </a:extLst>
          </p:cNvPr>
          <p:cNvSpPr/>
          <p:nvPr/>
        </p:nvSpPr>
        <p:spPr>
          <a:xfrm>
            <a:off x="4110553" y="321118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"circle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E8B218E-E42E-4EFD-ACC0-B12EBC9F900C}"/>
              </a:ext>
            </a:extLst>
          </p:cNvPr>
          <p:cNvSpPr/>
          <p:nvPr/>
        </p:nvSpPr>
        <p:spPr>
          <a:xfrm>
            <a:off x="8149101" y="3211183"/>
            <a:ext cx="3973050" cy="1292661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square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F5B2513-28B7-4175-940A-9E54190ECC93}"/>
              </a:ext>
            </a:extLst>
          </p:cNvPr>
          <p:cNvSpPr/>
          <p:nvPr/>
        </p:nvSpPr>
        <p:spPr>
          <a:xfrm>
            <a:off x="72008" y="4606590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</a:t>
            </a:r>
            <a:endParaRPr kumimoji="0" lang="uk-UA" sz="48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F1BE1C7-70F3-4C90-9811-86FE6FEF229B}"/>
              </a:ext>
            </a:extLst>
          </p:cNvPr>
          <p:cNvSpPr/>
          <p:nvPr/>
        </p:nvSpPr>
        <p:spPr>
          <a:xfrm>
            <a:off x="4110553" y="4606590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1D6E5DF-439C-418C-98CE-035C44C6A6F9}"/>
              </a:ext>
            </a:extLst>
          </p:cNvPr>
          <p:cNvSpPr/>
          <p:nvPr/>
        </p:nvSpPr>
        <p:spPr>
          <a:xfrm>
            <a:off x="8149101" y="4606590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■</a:t>
            </a:r>
            <a:endParaRPr kumimoji="0" lang="uk-UA" sz="48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94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Марковані та нумеровані списки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Розділ 2 </a:t>
            </a:r>
            <a:r>
              <a:rPr kumimoji="0" lang="uk-UA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§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457189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 нумерованих списків використовують тег: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657B5B-CE44-4CF6-AF7A-E99A09D4B08B}"/>
              </a:ext>
            </a:extLst>
          </p:cNvPr>
          <p:cNvSpPr txBox="1"/>
          <p:nvPr/>
        </p:nvSpPr>
        <p:spPr>
          <a:xfrm>
            <a:off x="72008" y="1806681"/>
            <a:ext cx="12050142" cy="707886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&lt;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ol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&gt;...&lt;/</a:t>
            </a:r>
            <a:r>
              <a:rPr kumimoji="0" lang="en-US" sz="40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ol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&gt;</a:t>
            </a:r>
            <a:endParaRPr kumimoji="0" lang="uk-UA" sz="40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1BF0C-B20E-4CA9-BB33-EEA916827349}"/>
              </a:ext>
            </a:extLst>
          </p:cNvPr>
          <p:cNvSpPr txBox="1"/>
          <p:nvPr/>
        </p:nvSpPr>
        <p:spPr>
          <a:xfrm>
            <a:off x="72008" y="2601265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457189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 атрибутами 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type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</a:t>
            </a: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який задає тип нумерації: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4BA2F47-AE3D-4E79-96FA-B0408A5ECEEE}"/>
              </a:ext>
            </a:extLst>
          </p:cNvPr>
          <p:cNvSpPr/>
          <p:nvPr/>
        </p:nvSpPr>
        <p:spPr>
          <a:xfrm>
            <a:off x="72008" y="3204255"/>
            <a:ext cx="3973050" cy="92190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“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3D9FF55-0A5B-43E8-9306-FCCC2FE7CEBD}"/>
              </a:ext>
            </a:extLst>
          </p:cNvPr>
          <p:cNvSpPr/>
          <p:nvPr/>
        </p:nvSpPr>
        <p:spPr>
          <a:xfrm>
            <a:off x="4110553" y="3204255"/>
            <a:ext cx="3973050" cy="92190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А</a:t>
            </a:r>
            <a:r>
              <a:rPr kumimoji="0" 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92FA761-A3FA-4807-8B92-FF8D5299D234}"/>
              </a:ext>
            </a:extLst>
          </p:cNvPr>
          <p:cNvSpPr/>
          <p:nvPr/>
        </p:nvSpPr>
        <p:spPr>
          <a:xfrm>
            <a:off x="8149101" y="3204255"/>
            <a:ext cx="3973050" cy="921905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" І "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34C1978-C509-4684-8E58-92244C4BE771}"/>
              </a:ext>
            </a:extLst>
          </p:cNvPr>
          <p:cNvSpPr/>
          <p:nvPr/>
        </p:nvSpPr>
        <p:spPr>
          <a:xfrm>
            <a:off x="72008" y="4228906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арабські цифри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600EDAF-89E3-4502-8E28-C215E3640B6D}"/>
              </a:ext>
            </a:extLst>
          </p:cNvPr>
          <p:cNvSpPr/>
          <p:nvPr/>
        </p:nvSpPr>
        <p:spPr>
          <a:xfrm>
            <a:off x="4110553" y="4228906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латинські літери</a:t>
            </a:r>
            <a:endParaRPr kumimoji="0" lang="uk-UA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E2BC66B-B874-4478-86F7-38DCA11C0472}"/>
              </a:ext>
            </a:extLst>
          </p:cNvPr>
          <p:cNvSpPr/>
          <p:nvPr/>
        </p:nvSpPr>
        <p:spPr>
          <a:xfrm>
            <a:off x="8149101" y="4228906"/>
            <a:ext cx="3973050" cy="129266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римська нумерація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A2BA6-5C8F-44D6-AC49-6638B7F1E411}"/>
              </a:ext>
            </a:extLst>
          </p:cNvPr>
          <p:cNvSpPr txBox="1"/>
          <p:nvPr/>
        </p:nvSpPr>
        <p:spPr>
          <a:xfrm>
            <a:off x="72008" y="5605849"/>
            <a:ext cx="12050142" cy="954107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457189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Start</a:t>
            </a: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uk-UA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для задавання початкового номеру арабськими цифрами.</a:t>
            </a:r>
          </a:p>
        </p:txBody>
      </p:sp>
    </p:spTree>
    <p:extLst>
      <p:ext uri="{BB962C8B-B14F-4D97-AF65-F5344CB8AC3E}">
        <p14:creationId xmlns:p14="http://schemas.microsoft.com/office/powerpoint/2010/main" val="222318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56918" y="406178"/>
            <a:ext cx="5602596" cy="5908897"/>
          </a:xfrm>
        </p:spPr>
        <p:txBody>
          <a:bodyPr>
            <a:normAutofit/>
          </a:bodyPr>
          <a:lstStyle/>
          <a:p>
            <a:r>
              <a:rPr lang="uk-UA" sz="2600" dirty="0">
                <a:latin typeface="Century Gothic" panose="020B0502020202020204" pitchFamily="34" charset="0"/>
              </a:rPr>
              <a:t>Більшість тегів мають додаткові властивості або характеристики -  </a:t>
            </a:r>
            <a:r>
              <a:rPr lang="uk-UA" sz="2600" b="1" dirty="0">
                <a:latin typeface="Century Gothic" panose="020B0502020202020204" pitchFamily="34" charset="0"/>
              </a:rPr>
              <a:t>атрибути</a:t>
            </a:r>
            <a:r>
              <a:rPr lang="uk-UA" sz="2600" dirty="0">
                <a:latin typeface="Century Gothic" panose="020B0502020202020204" pitchFamily="34" charset="0"/>
              </a:rPr>
              <a:t> (латин. </a:t>
            </a:r>
            <a:r>
              <a:rPr lang="uk-UA" sz="2600" i="1" dirty="0" err="1">
                <a:latin typeface="Century Gothic" panose="020B0502020202020204" pitchFamily="34" charset="0"/>
              </a:rPr>
              <a:t>attribuo</a:t>
            </a:r>
            <a:r>
              <a:rPr lang="uk-UA" sz="2600" dirty="0">
                <a:latin typeface="Century Gothic" panose="020B0502020202020204" pitchFamily="34" charset="0"/>
              </a:rPr>
              <a:t> —надавати, наділяти), які складаються з пари «</a:t>
            </a:r>
            <a:r>
              <a:rPr lang="uk-UA" sz="2600" b="1" dirty="0">
                <a:latin typeface="Century Gothic" panose="020B0502020202020204" pitchFamily="34" charset="0"/>
              </a:rPr>
              <a:t>назва — значення</a:t>
            </a:r>
            <a:r>
              <a:rPr lang="uk-UA" sz="2600" dirty="0">
                <a:latin typeface="Century Gothic" panose="020B0502020202020204" pitchFamily="34" charset="0"/>
              </a:rPr>
              <a:t>», розділених між собою знаком рівності та записаних у відкриваючому тегу відразу після назви елемента. Значення атрибута має бути окреслене лапками (подвійними або одиничними). </a:t>
            </a:r>
            <a:r>
              <a:rPr lang="uk-UA" sz="2600" b="1" dirty="0">
                <a:latin typeface="Century Gothic" panose="020B0502020202020204" pitchFamily="34" charset="0"/>
              </a:rPr>
              <a:t>Атрибути записуються лише у відкриваючому тегу</a:t>
            </a:r>
            <a:r>
              <a:rPr lang="uk-UA" sz="2600" dirty="0">
                <a:latin typeface="Century Gothic" panose="020B0502020202020204" pitchFamily="34" charset="0"/>
              </a:rPr>
              <a:t>(!) </a:t>
            </a:r>
            <a:endParaRPr lang="ru-RU" sz="2600" dirty="0">
              <a:latin typeface="Century Gothic" panose="020B0502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279002" y="1582958"/>
            <a:ext cx="6846323" cy="37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9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Теги для роботи з заголовками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33575"/>
          </a:xfrm>
        </p:spPr>
        <p:txBody>
          <a:bodyPr>
            <a:normAutofit/>
          </a:bodyPr>
          <a:lstStyle/>
          <a:p>
            <a:r>
              <a:rPr lang="uk-UA" sz="2600" dirty="0">
                <a:latin typeface="Century Gothic" panose="020B0502020202020204" pitchFamily="34" charset="0"/>
              </a:rPr>
              <a:t>В </a:t>
            </a:r>
            <a:r>
              <a:rPr lang="en-US" sz="2600" dirty="0">
                <a:latin typeface="Century Gothic" panose="020B0502020202020204" pitchFamily="34" charset="0"/>
              </a:rPr>
              <a:t>HTML</a:t>
            </a:r>
            <a:r>
              <a:rPr lang="uk-UA" sz="2600" dirty="0">
                <a:latin typeface="Century Gothic" panose="020B0502020202020204" pitchFamily="34" charset="0"/>
              </a:rPr>
              <a:t> існують шість рівнів заголовків, Найбільший – заголовок першого рівня, найменший – шостого.  </a:t>
            </a:r>
            <a:r>
              <a:rPr lang="uk-UA" sz="2600" dirty="0" err="1">
                <a:latin typeface="Century Gothic" panose="020B0502020202020204" pitchFamily="34" charset="0"/>
              </a:rPr>
              <a:t>Позначаются</a:t>
            </a:r>
            <a:r>
              <a:rPr lang="uk-UA" sz="2600" dirty="0">
                <a:latin typeface="Century Gothic" panose="020B0502020202020204" pitchFamily="34" charset="0"/>
              </a:rPr>
              <a:t> вони відповідно  </a:t>
            </a:r>
            <a:r>
              <a:rPr lang="en-US" sz="2600" b="1" dirty="0">
                <a:latin typeface="Century Gothic" panose="020B0502020202020204" pitchFamily="34" charset="0"/>
              </a:rPr>
              <a:t>&lt;h1&gt;… &lt;h6&gt;</a:t>
            </a:r>
            <a:r>
              <a:rPr lang="uk-UA" sz="2600" b="1" dirty="0">
                <a:latin typeface="Century Gothic" panose="020B0502020202020204" pitchFamily="34" charset="0"/>
              </a:rPr>
              <a:t>.  </a:t>
            </a:r>
            <a:r>
              <a:rPr lang="uk-UA" sz="2600" dirty="0">
                <a:latin typeface="Century Gothic" panose="020B0502020202020204" pitchFamily="34" charset="0"/>
              </a:rPr>
              <a:t>Заголовки мають атрибут </a:t>
            </a:r>
            <a:r>
              <a:rPr lang="en-US" sz="2600" b="1" dirty="0">
                <a:latin typeface="Century Gothic" panose="020B0502020202020204" pitchFamily="34" charset="0"/>
              </a:rPr>
              <a:t>align</a:t>
            </a:r>
            <a:r>
              <a:rPr lang="uk-UA" sz="2600" dirty="0">
                <a:latin typeface="Century Gothic" panose="020B0502020202020204" pitchFamily="34" charset="0"/>
              </a:rPr>
              <a:t>, який визначає тип вирівнювання на сторінці і може приймати одне з чотирьох значень</a:t>
            </a:r>
            <a:endParaRPr lang="ru-RU" sz="2600" dirty="0">
              <a:latin typeface="Century Gothic" panose="020B0502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00199" y="3894137"/>
          <a:ext cx="9025467" cy="226161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52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33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>
                          <a:solidFill>
                            <a:srgbClr val="002060"/>
                          </a:solidFill>
                        </a:rPr>
                        <a:t>Значення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3200" b="1" dirty="0">
                          <a:solidFill>
                            <a:srgbClr val="002060"/>
                          </a:solidFill>
                        </a:rPr>
                        <a:t>Тип вирівнювання</a:t>
                      </a:r>
                      <a:endParaRPr lang="ru-RU" sz="3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2060"/>
                          </a:solidFill>
                          <a:effectLst/>
                        </a:rPr>
                        <a:t>left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</a:rPr>
                        <a:t>За </a:t>
                      </a:r>
                      <a:r>
                        <a:rPr lang="ru-RU" sz="2400" b="1" dirty="0" err="1">
                          <a:solidFill>
                            <a:srgbClr val="002060"/>
                          </a:solidFill>
                          <a:effectLst/>
                        </a:rPr>
                        <a:t>лівим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2400" b="1" dirty="0" err="1">
                          <a:solidFill>
                            <a:srgbClr val="002060"/>
                          </a:solidFill>
                          <a:effectLst/>
                        </a:rPr>
                        <a:t>краєм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</a:rPr>
                        <a:t> (за </a:t>
                      </a:r>
                      <a:r>
                        <a:rPr lang="ru-RU" sz="2400" b="1" dirty="0" err="1">
                          <a:solidFill>
                            <a:srgbClr val="002060"/>
                          </a:solidFill>
                          <a:effectLst/>
                        </a:rPr>
                        <a:t>замовчуванням</a:t>
                      </a: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</a:rPr>
                        <a:t>right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</a:rPr>
                        <a:t>За правим краєм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</a:rPr>
                        <a:t>center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</a:rPr>
                        <a:t>По центру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>
                          <a:solidFill>
                            <a:srgbClr val="002060"/>
                          </a:solidFill>
                          <a:effectLst/>
                        </a:rPr>
                        <a:t>justify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b="1" dirty="0">
                          <a:solidFill>
                            <a:srgbClr val="002060"/>
                          </a:solidFill>
                          <a:effectLst/>
                        </a:rPr>
                        <a:t>За шириною (за лівим і правим краєм)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05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Використання заголовків</a:t>
            </a:r>
            <a:endParaRPr lang="ru-RU" b="1" dirty="0">
              <a:solidFill>
                <a:srgbClr val="06064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462" y="582872"/>
            <a:ext cx="2539538" cy="1242753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550156" y="1914256"/>
            <a:ext cx="10058400" cy="3463193"/>
            <a:chOff x="550156" y="1914256"/>
            <a:chExt cx="10058400" cy="3463193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156" y="1914256"/>
              <a:ext cx="10058400" cy="3463193"/>
            </a:xfrm>
            <a:prstGeom prst="rect">
              <a:avLst/>
            </a:prstGeom>
          </p:spPr>
        </p:pic>
        <p:sp>
          <p:nvSpPr>
            <p:cNvPr id="11" name="Стрелка вправо 10"/>
            <p:cNvSpPr/>
            <p:nvPr/>
          </p:nvSpPr>
          <p:spPr>
            <a:xfrm>
              <a:off x="4332022" y="2901220"/>
              <a:ext cx="1329267" cy="677333"/>
            </a:xfrm>
            <a:prstGeom prst="rightArrow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4833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Мова гіпертекстової розмітки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73C83-2D15-4FB7-BC9C-D0E66FFE5B6C}"/>
              </a:ext>
            </a:extLst>
          </p:cNvPr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Розглянемо приклад застосування атрибутів.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59FF1C8-E88E-4F69-B990-EB319535E970}"/>
              </a:ext>
            </a:extLst>
          </p:cNvPr>
          <p:cNvSpPr/>
          <p:nvPr/>
        </p:nvSpPr>
        <p:spPr>
          <a:xfrm>
            <a:off x="72007" y="1830805"/>
            <a:ext cx="7501609" cy="7334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текстового редактора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D01C4C3-57CE-4E96-B3CF-1C85E60AECBE}"/>
              </a:ext>
            </a:extLst>
          </p:cNvPr>
          <p:cNvSpPr/>
          <p:nvPr/>
        </p:nvSpPr>
        <p:spPr>
          <a:xfrm>
            <a:off x="7702826" y="1830805"/>
            <a:ext cx="4419326" cy="733492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У вікні браузера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427EF99-D678-4541-A77D-FD3132F066A7}"/>
              </a:ext>
            </a:extLst>
          </p:cNvPr>
          <p:cNvSpPr/>
          <p:nvPr/>
        </p:nvSpPr>
        <p:spPr>
          <a:xfrm>
            <a:off x="72007" y="2675119"/>
            <a:ext cx="7501609" cy="380519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kern="0" dirty="0">
                <a:solidFill>
                  <a:srgbClr val="FFFFFF"/>
                </a:solidFill>
              </a:rPr>
              <a:t>&lt;body text="blue"   </a:t>
            </a:r>
            <a:r>
              <a:rPr lang="en-US" sz="2000" b="1" i="1" kern="0" dirty="0" err="1">
                <a:solidFill>
                  <a:srgbClr val="FFFFFF"/>
                </a:solidFill>
              </a:rPr>
              <a:t>bgcolor</a:t>
            </a:r>
            <a:r>
              <a:rPr lang="en-US" sz="2000" b="1" i="1" kern="0" dirty="0">
                <a:solidFill>
                  <a:srgbClr val="FFFFFF"/>
                </a:solidFill>
              </a:rPr>
              <a:t>="yellow" 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&lt;h1&gt;</a:t>
            </a:r>
            <a:r>
              <a:rPr lang="uk-UA" sz="2000" b="1" i="1" kern="0" dirty="0">
                <a:solidFill>
                  <a:srgbClr val="FFFFFF"/>
                </a:solidFill>
              </a:rPr>
              <a:t>Розділ 6&lt;</a:t>
            </a:r>
            <a:r>
              <a:rPr lang="en-US" sz="2000" b="1" i="1" kern="0" dirty="0">
                <a:solidFill>
                  <a:srgbClr val="FFFFFF"/>
                </a:solidFill>
              </a:rPr>
              <a:t>h1&gt;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&lt;p&gt;§21   HTML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</a:t>
            </a:r>
            <a:r>
              <a:rPr lang="en-US" sz="2000" b="1" i="1" kern="0" dirty="0" err="1">
                <a:solidFill>
                  <a:srgbClr val="FFFFFF"/>
                </a:solidFill>
              </a:rPr>
              <a:t>br</a:t>
            </a:r>
            <a:r>
              <a:rPr lang="en-US" sz="2000" b="1" i="1" kern="0" dirty="0">
                <a:solidFill>
                  <a:srgbClr val="FFFFFF"/>
                </a:solidFill>
              </a:rPr>
              <a:t>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&lt;font color="red" size="3"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	</a:t>
            </a:r>
            <a:r>
              <a:rPr lang="en-US" sz="2000" b="1" i="1" kern="0" dirty="0">
                <a:solidFill>
                  <a:srgbClr val="FFFFFF"/>
                </a:solidFill>
              </a:rPr>
              <a:t>&lt;b&gt;&lt;</a:t>
            </a:r>
            <a:r>
              <a:rPr lang="en-US" sz="2000" b="1" i="1" kern="0" dirty="0" err="1">
                <a:solidFill>
                  <a:srgbClr val="FFFFFF"/>
                </a:solidFill>
              </a:rPr>
              <a:t>i</a:t>
            </a:r>
            <a:r>
              <a:rPr lang="en-US" sz="2000" b="1" i="1" kern="0" dirty="0">
                <a:solidFill>
                  <a:srgbClr val="FFFFFF"/>
                </a:solidFill>
              </a:rPr>
              <a:t>&gt;&lt;u&gt; </a:t>
            </a:r>
            <a:r>
              <a:rPr lang="uk-UA" sz="2000" b="1" i="1" kern="0" dirty="0">
                <a:solidFill>
                  <a:srgbClr val="FFFFFF"/>
                </a:solidFill>
              </a:rPr>
              <a:t>Застосування </a:t>
            </a:r>
            <a:r>
              <a:rPr lang="uk-UA" sz="2000" b="1" i="1" kern="0" dirty="0" err="1">
                <a:solidFill>
                  <a:srgbClr val="FFFFFF"/>
                </a:solidFill>
              </a:rPr>
              <a:t>тсгів</a:t>
            </a:r>
            <a:r>
              <a:rPr lang="uk-UA" sz="2000" b="1" i="1" kern="0" dirty="0">
                <a:solidFill>
                  <a:srgbClr val="FFFFFF"/>
                </a:solidFill>
              </a:rPr>
              <a:t> &lt;/</a:t>
            </a:r>
            <a:r>
              <a:rPr lang="en-US" sz="2000" b="1" i="1" kern="0" dirty="0">
                <a:solidFill>
                  <a:srgbClr val="FFFFFF"/>
                </a:solidFill>
              </a:rPr>
              <a:t>u&gt;&lt;/</a:t>
            </a:r>
            <a:r>
              <a:rPr lang="en-US" sz="2000" b="1" i="1" kern="0" dirty="0" err="1">
                <a:solidFill>
                  <a:srgbClr val="FFFFFF"/>
                </a:solidFill>
              </a:rPr>
              <a:t>i</a:t>
            </a:r>
            <a:r>
              <a:rPr lang="en-US" sz="2000" b="1" i="1" kern="0" dirty="0">
                <a:solidFill>
                  <a:srgbClr val="FFFFFF"/>
                </a:solidFill>
              </a:rPr>
              <a:t>&gt;&lt;/b&gt;</a:t>
            </a:r>
            <a:endParaRPr lang="uk-UA" sz="2000" b="1" i="1" kern="0" dirty="0">
              <a:solidFill>
                <a:srgbClr val="FFFFFF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&lt;/font&gt;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kern="0" dirty="0">
                <a:solidFill>
                  <a:srgbClr val="FFFFFF"/>
                </a:solidFill>
              </a:rPr>
              <a:t>&lt;</a:t>
            </a:r>
            <a:r>
              <a:rPr lang="en-US" sz="2000" b="1" i="1" kern="0" dirty="0" err="1">
                <a:solidFill>
                  <a:srgbClr val="FFFFFF"/>
                </a:solidFill>
              </a:rPr>
              <a:t>br</a:t>
            </a:r>
            <a:r>
              <a:rPr lang="en-US" sz="2000" b="1" i="1" kern="0" dirty="0">
                <a:solidFill>
                  <a:srgbClr val="FFFFFF"/>
                </a:solidFill>
              </a:rPr>
              <a:t>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kern="0" dirty="0">
                <a:solidFill>
                  <a:srgbClr val="FFFFFF"/>
                </a:solidFill>
              </a:rPr>
              <a:t>&lt;b&gt;</a:t>
            </a:r>
            <a:r>
              <a:rPr lang="en-US" sz="2000" b="1" i="1" kern="0" dirty="0" err="1">
                <a:solidFill>
                  <a:srgbClr val="FFFFFF"/>
                </a:solidFill>
              </a:rPr>
              <a:t>Te</a:t>
            </a:r>
            <a:r>
              <a:rPr lang="uk-UA" sz="2000" b="1" i="1" kern="0" dirty="0">
                <a:solidFill>
                  <a:srgbClr val="FFFFFF"/>
                </a:solidFill>
              </a:rPr>
              <a:t>г&lt;/</a:t>
            </a:r>
            <a:r>
              <a:rPr lang="en-US" sz="2000" b="1" i="1" kern="0" dirty="0">
                <a:solidFill>
                  <a:srgbClr val="FFFFFF"/>
                </a:solidFill>
              </a:rPr>
              <a:t>b&gt; - &lt;font color="</a:t>
            </a:r>
            <a:r>
              <a:rPr lang="en-US" sz="2000" b="1" i="1" kern="0" dirty="0" err="1">
                <a:solidFill>
                  <a:srgbClr val="FFFFFF"/>
                </a:solidFill>
              </a:rPr>
              <a:t>greer</a:t>
            </a:r>
            <a:r>
              <a:rPr lang="en-US" sz="2000" b="1" i="1" kern="0" dirty="0">
                <a:solidFill>
                  <a:srgbClr val="FFFFFF"/>
                </a:solidFill>
              </a:rPr>
              <a:t>"&gt; </a:t>
            </a:r>
            <a:r>
              <a:rPr lang="uk-UA" sz="2000" b="1" i="1" kern="0" dirty="0">
                <a:solidFill>
                  <a:srgbClr val="FFFFFF"/>
                </a:solidFill>
              </a:rPr>
              <a:t>це команда </a:t>
            </a:r>
            <a:r>
              <a:rPr lang="en-US" sz="2000" b="1" i="1" kern="0" dirty="0">
                <a:solidFill>
                  <a:srgbClr val="FFFFFF"/>
                </a:solidFill>
              </a:rPr>
              <a:t>HTML&lt;/font&gt;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000" b="1" i="1" kern="0" dirty="0">
                <a:solidFill>
                  <a:srgbClr val="FFFFFF"/>
                </a:solidFill>
              </a:rPr>
              <a:t>    </a:t>
            </a:r>
            <a:r>
              <a:rPr lang="en-US" sz="2000" b="1" i="1" kern="0" dirty="0">
                <a:solidFill>
                  <a:srgbClr val="FFFFFF"/>
                </a:solidFill>
              </a:rPr>
              <a:t>&lt;/body&gt;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C344BCB-47D0-474B-8606-173E7350CF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246"/>
          <a:stretch/>
        </p:blipFill>
        <p:spPr>
          <a:xfrm>
            <a:off x="7702826" y="2675119"/>
            <a:ext cx="4419324" cy="3805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454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Autofit/>
          </a:bodyPr>
          <a:lstStyle/>
          <a:p>
            <a:r>
              <a:rPr lang="uk-UA" dirty="0"/>
              <a:t>Який вигляд має код розмітки веб-сторінки мовою HTML?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B8CA69-31A2-49BB-AA62-0A094D988140}"/>
              </a:ext>
            </a:extLst>
          </p:cNvPr>
          <p:cNvSpPr txBox="1"/>
          <p:nvPr/>
        </p:nvSpPr>
        <p:spPr>
          <a:xfrm>
            <a:off x="72008" y="1196763"/>
            <a:ext cx="12050142" cy="1292662"/>
          </a:xfrm>
          <a:prstGeom prst="rect">
            <a:avLst/>
          </a:prstGeom>
          <a:solidFill>
            <a:srgbClr val="19426B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Переглянути </a:t>
            </a:r>
            <a:r>
              <a:rPr lang="en-US" sz="2600" b="1" i="1" kern="0" dirty="0">
                <a:solidFill>
                  <a:srgbClr val="FFFF00"/>
                </a:solidFill>
              </a:rPr>
              <a:t>HTML-</a:t>
            </a:r>
            <a:r>
              <a:rPr lang="uk-UA" sz="2600" b="1" i="1" kern="0" dirty="0">
                <a:solidFill>
                  <a:srgbClr val="FFFF00"/>
                </a:solidFill>
              </a:rPr>
              <a:t>код </a:t>
            </a:r>
            <a:r>
              <a:rPr lang="uk-UA" sz="2600" b="1" i="1" kern="0" dirty="0">
                <a:solidFill>
                  <a:srgbClr val="FFFFFF"/>
                </a:solidFill>
              </a:rPr>
              <a:t>веб-сторінки, відкритої у вікні браузера </a:t>
            </a:r>
            <a:r>
              <a:rPr lang="en-US" sz="2600" b="1" i="1" kern="0" dirty="0">
                <a:solidFill>
                  <a:srgbClr val="FFFF00"/>
                </a:solidFill>
              </a:rPr>
              <a:t>Google Chrome</a:t>
            </a:r>
            <a:r>
              <a:rPr lang="en-US" sz="2600" b="1" i="1" kern="0" dirty="0">
                <a:solidFill>
                  <a:srgbClr val="FFFFFF"/>
                </a:solidFill>
              </a:rPr>
              <a:t>, </a:t>
            </a:r>
            <a:r>
              <a:rPr lang="uk-UA" sz="2600" b="1" i="1" kern="0" dirty="0">
                <a:solidFill>
                  <a:srgbClr val="FFFFFF"/>
                </a:solidFill>
              </a:rPr>
              <a:t>можна, вибравши в контекстному меню сторінки команду </a:t>
            </a:r>
            <a:r>
              <a:rPr lang="uk-UA" sz="2600" b="1" i="1" kern="0" dirty="0">
                <a:solidFill>
                  <a:srgbClr val="FFFF00"/>
                </a:solidFill>
              </a:rPr>
              <a:t>Переглянути джерело сторінки</a:t>
            </a:r>
            <a:r>
              <a:rPr lang="uk-UA" sz="2600" b="1" i="1" kern="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7E92B1-FAC2-48B1-A616-6B58E88D2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8" y="3196533"/>
            <a:ext cx="8008481" cy="3058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E6DD85-A853-4A45-ACA5-3528F22E1F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054" b="36749"/>
          <a:stretch/>
        </p:blipFill>
        <p:spPr>
          <a:xfrm>
            <a:off x="4764067" y="3822698"/>
            <a:ext cx="7358083" cy="2747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EDE2BE-FEE1-4B6F-8AD5-7D9C4ACC1A7F}"/>
              </a:ext>
            </a:extLst>
          </p:cNvPr>
          <p:cNvSpPr txBox="1"/>
          <p:nvPr/>
        </p:nvSpPr>
        <p:spPr>
          <a:xfrm>
            <a:off x="72008" y="2568547"/>
            <a:ext cx="12050142" cy="49244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indent="457189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2600" b="1" i="1" kern="0" dirty="0">
                <a:solidFill>
                  <a:srgbClr val="FFFFFF"/>
                </a:solidFill>
              </a:rPr>
              <a:t>Фрагмент веб-сторінки та фрагмент </a:t>
            </a:r>
            <a:r>
              <a:rPr lang="en-US" sz="2600" b="1" i="1" kern="0" dirty="0">
                <a:solidFill>
                  <a:srgbClr val="FFFF00"/>
                </a:solidFill>
              </a:rPr>
              <a:t>HTML-</a:t>
            </a:r>
            <a:r>
              <a:rPr lang="uk-UA" sz="2600" b="1" i="1" kern="0" dirty="0">
                <a:solidFill>
                  <a:srgbClr val="FFFF00"/>
                </a:solidFill>
              </a:rPr>
              <a:t>коду</a:t>
            </a:r>
          </a:p>
        </p:txBody>
      </p:sp>
    </p:spTree>
    <p:extLst>
      <p:ext uri="{BB962C8B-B14F-4D97-AF65-F5344CB8AC3E}">
        <p14:creationId xmlns:p14="http://schemas.microsoft.com/office/powerpoint/2010/main" val="149031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Цікаво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Century Gothic" panose="020B0502020202020204" pitchFamily="34" charset="0"/>
              </a:rPr>
              <a:t>HTML </a:t>
            </a:r>
            <a:r>
              <a:rPr lang="ru-RU" dirty="0" err="1">
                <a:latin typeface="Century Gothic" panose="020B0502020202020204" pitchFamily="34" charset="0"/>
              </a:rPr>
              <a:t>створювалася</a:t>
            </a:r>
            <a:r>
              <a:rPr lang="ru-RU" dirty="0">
                <a:latin typeface="Century Gothic" panose="020B0502020202020204" pitchFamily="34" charset="0"/>
              </a:rPr>
              <a:t> як </a:t>
            </a:r>
            <a:r>
              <a:rPr lang="ru-RU" dirty="0" err="1">
                <a:latin typeface="Century Gothic" panose="020B0502020202020204" pitchFamily="34" charset="0"/>
              </a:rPr>
              <a:t>мова</a:t>
            </a:r>
            <a:r>
              <a:rPr lang="ru-RU" dirty="0">
                <a:latin typeface="Century Gothic" panose="020B0502020202020204" pitchFamily="34" charset="0"/>
              </a:rPr>
              <a:t> для </a:t>
            </a:r>
            <a:r>
              <a:rPr lang="ru-RU" dirty="0" err="1">
                <a:latin typeface="Century Gothic" panose="020B0502020202020204" pitchFamily="34" charset="0"/>
              </a:rPr>
              <a:t>обміну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науковою</a:t>
            </a:r>
            <a:r>
              <a:rPr lang="ru-RU" dirty="0">
                <a:latin typeface="Century Gothic" panose="020B0502020202020204" pitchFamily="34" charset="0"/>
              </a:rPr>
              <a:t> й </a:t>
            </a:r>
            <a:r>
              <a:rPr lang="ru-RU" dirty="0" err="1">
                <a:latin typeface="Century Gothic" panose="020B0502020202020204" pitchFamily="34" charset="0"/>
              </a:rPr>
              <a:t>технічною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документацією</a:t>
            </a:r>
            <a:r>
              <a:rPr lang="ru-RU" dirty="0">
                <a:latin typeface="Century Gothic" panose="020B0502020202020204" pitchFamily="34" charset="0"/>
              </a:rPr>
              <a:t>, як один </a:t>
            </a:r>
            <a:r>
              <a:rPr lang="ru-RU" dirty="0" err="1">
                <a:latin typeface="Century Gothic" panose="020B0502020202020204" pitchFamily="34" charset="0"/>
              </a:rPr>
              <a:t>із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компонентів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технології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розробки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розподіленої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гіпертекстової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системи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World Wide Web (</a:t>
            </a:r>
            <a:r>
              <a:rPr lang="ru-RU" dirty="0">
                <a:latin typeface="Century Gothic" panose="020B0502020202020204" pitchFamily="34" charset="0"/>
              </a:rPr>
              <a:t>яку ми </a:t>
            </a:r>
            <a:r>
              <a:rPr lang="ru-RU" dirty="0" err="1">
                <a:latin typeface="Century Gothic" panose="020B0502020202020204" pitchFamily="34" charset="0"/>
              </a:rPr>
              <a:t>звикли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називати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Всесвітньою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павутиною</a:t>
            </a:r>
            <a:r>
              <a:rPr lang="ru-RU" dirty="0">
                <a:latin typeface="Century Gothic" panose="020B0502020202020204" pitchFamily="34" charset="0"/>
              </a:rPr>
              <a:t>). </a:t>
            </a:r>
            <a:r>
              <a:rPr lang="ru-RU" dirty="0" err="1">
                <a:latin typeface="Century Gothic" panose="020B0502020202020204" pitchFamily="34" charset="0"/>
              </a:rPr>
              <a:t>Ідея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така</a:t>
            </a:r>
            <a:r>
              <a:rPr lang="ru-RU" dirty="0">
                <a:latin typeface="Century Gothic" panose="020B0502020202020204" pitchFamily="34" charset="0"/>
              </a:rPr>
              <a:t>: </a:t>
            </a:r>
            <a:r>
              <a:rPr lang="ru-RU" dirty="0" err="1">
                <a:latin typeface="Century Gothic" panose="020B0502020202020204" pitchFamily="34" charset="0"/>
              </a:rPr>
              <a:t>користувач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має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можливість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переглядати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документи</a:t>
            </a:r>
            <a:r>
              <a:rPr lang="ru-RU" dirty="0">
                <a:latin typeface="Century Gothic" panose="020B0502020202020204" pitchFamily="34" charset="0"/>
              </a:rPr>
              <a:t> (</a:t>
            </a:r>
            <a:r>
              <a:rPr lang="ru-RU" dirty="0" err="1">
                <a:latin typeface="Century Gothic" panose="020B0502020202020204" pitchFamily="34" charset="0"/>
              </a:rPr>
              <a:t>сторінки</a:t>
            </a:r>
            <a:r>
              <a:rPr lang="ru-RU" dirty="0">
                <a:latin typeface="Century Gothic" panose="020B0502020202020204" pitchFamily="34" charset="0"/>
              </a:rPr>
              <a:t> тексту) у </a:t>
            </a:r>
            <a:r>
              <a:rPr lang="ru-RU" dirty="0" err="1">
                <a:latin typeface="Century Gothic" panose="020B0502020202020204" pitchFamily="34" charset="0"/>
              </a:rPr>
              <a:t>найзручнішому</a:t>
            </a:r>
            <a:r>
              <a:rPr lang="ru-RU" dirty="0">
                <a:latin typeface="Century Gothic" panose="020B0502020202020204" pitchFamily="34" charset="0"/>
              </a:rPr>
              <a:t> для себе порядку, а не </a:t>
            </a:r>
            <a:r>
              <a:rPr lang="ru-RU" dirty="0" err="1">
                <a:latin typeface="Century Gothic" panose="020B0502020202020204" pitchFamily="34" charset="0"/>
              </a:rPr>
              <a:t>послідовно</a:t>
            </a:r>
            <a:r>
              <a:rPr lang="ru-RU" dirty="0">
                <a:latin typeface="Century Gothic" panose="020B0502020202020204" pitchFamily="34" charset="0"/>
              </a:rPr>
              <a:t>, як </a:t>
            </a:r>
            <a:r>
              <a:rPr lang="ru-RU" dirty="0" err="1">
                <a:latin typeface="Century Gothic" panose="020B0502020202020204" pitchFamily="34" charset="0"/>
              </a:rPr>
              <a:t>це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узвичаєно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під</a:t>
            </a:r>
            <a:r>
              <a:rPr lang="ru-RU" dirty="0">
                <a:latin typeface="Century Gothic" panose="020B0502020202020204" pitchFamily="34" charset="0"/>
              </a:rPr>
              <a:t> час </a:t>
            </a:r>
            <a:r>
              <a:rPr lang="ru-RU" dirty="0" err="1">
                <a:latin typeface="Century Gothic" panose="020B0502020202020204" pitchFamily="34" charset="0"/>
              </a:rPr>
              <a:t>читання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книжок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  <a:r>
              <a:rPr lang="ru-RU" dirty="0" err="1">
                <a:latin typeface="Century Gothic" panose="020B0502020202020204" pitchFamily="34" charset="0"/>
              </a:rPr>
              <a:t>Це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досягається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створенням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спеціального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механізму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зв’язування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різних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сторінок</a:t>
            </a:r>
            <a:r>
              <a:rPr lang="ru-RU" dirty="0">
                <a:latin typeface="Century Gothic" panose="020B0502020202020204" pitchFamily="34" charset="0"/>
              </a:rPr>
              <a:t> тексту за </a:t>
            </a:r>
            <a:r>
              <a:rPr lang="ru-RU" dirty="0" err="1">
                <a:latin typeface="Century Gothic" panose="020B0502020202020204" pitchFamily="34" charset="0"/>
              </a:rPr>
              <a:t>допомогою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гіпертекстових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посилань</a:t>
            </a:r>
            <a:r>
              <a:rPr lang="ru-RU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</p:spTree>
    <p:extLst>
      <p:ext uri="{BB962C8B-B14F-4D97-AF65-F5344CB8AC3E}">
        <p14:creationId xmlns:p14="http://schemas.microsoft.com/office/powerpoint/2010/main" val="3388051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Тім </a:t>
            </a:r>
            <a:r>
              <a:rPr lang="uk-UA" b="1" dirty="0" err="1">
                <a:solidFill>
                  <a:srgbClr val="060642"/>
                </a:solidFill>
                <a:latin typeface="Century Gothic" panose="020B0502020202020204" pitchFamily="34" charset="0"/>
              </a:rPr>
              <a:t>Бернерс</a:t>
            </a:r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 Лі</a:t>
            </a:r>
            <a:endParaRPr lang="ru-RU" b="1" dirty="0">
              <a:solidFill>
                <a:srgbClr val="06064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4294967295"/>
          </p:nvPr>
        </p:nvPicPr>
        <p:blipFill>
          <a:blip r:embed="rId5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88" y="406400"/>
            <a:ext cx="2538412" cy="1243013"/>
          </a:xfrm>
        </p:spPr>
      </p:pic>
      <p:pic>
        <p:nvPicPr>
          <p:cNvPr id="6" name="video-156715423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28334" y="1477433"/>
            <a:ext cx="6392333" cy="47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4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Цікаво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2" y="1318521"/>
            <a:ext cx="11420475" cy="2984500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При створенні макету сайту веб-розробник використовує спеціальний текст для наповнення сайту</a:t>
            </a:r>
          </a:p>
          <a:p>
            <a:pPr marL="0" indent="0" algn="just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Lorem ipsum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 —</a:t>
            </a: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 класичний варіант умовного беззмістовного тексту, що вставляється в макет сайту. </a:t>
            </a:r>
            <a:br>
              <a:rPr lang="uk-UA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 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Lorem ipsum</a:t>
            </a:r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 — це перекручений уривок з  філософського  трактату  Цицерона «Про межі добра і зла», написаного в 45 році до нашої ери латиною. </a:t>
            </a:r>
          </a:p>
          <a:p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  <p:pic>
        <p:nvPicPr>
          <p:cNvPr id="5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459" y="3979084"/>
            <a:ext cx="3410118" cy="229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051" y="4217036"/>
            <a:ext cx="4367734" cy="220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80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endParaRPr lang="uk-UA" b="1" dirty="0">
              <a:solidFill>
                <a:srgbClr val="06064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>
                <a:latin typeface="Century Gothic" panose="020B0502020202020204" pitchFamily="34" charset="0"/>
              </a:rPr>
              <a:t>Основна функція Lorem Ipsum - зосередити увагу на дизайні, а не на читанні вмісту. Ще одна причина, через яку використовують текст - заповнення сторінки для досягнення реального розподілу букв і пропусків в тексті, яке неможливо при простому дублюванні вислову «Тут написано ваш текст ... Тут написано ваш текст ...»</a:t>
            </a:r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</p:spTree>
    <p:extLst>
      <p:ext uri="{BB962C8B-B14F-4D97-AF65-F5344CB8AC3E}">
        <p14:creationId xmlns:p14="http://schemas.microsoft.com/office/powerpoint/2010/main" val="4292541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6" y="914400"/>
            <a:ext cx="5580196" cy="5305425"/>
          </a:xfrm>
        </p:spPr>
        <p:txBody>
          <a:bodyPr/>
          <a:lstStyle/>
          <a:p>
            <a:r>
              <a:rPr lang="uk-UA" dirty="0">
                <a:latin typeface="Century Gothic" panose="020B0502020202020204" pitchFamily="34" charset="0"/>
              </a:rPr>
              <a:t>Lorem ipsum входить як текст за замовчуванням у більшість текстових та HTML-редакторів.  Існують і сайти на яких можна згенерувати потрібну кількість абзаців. Одним з найвідоміших і найпопулярніших сайтів- генераторів є </a:t>
            </a:r>
            <a:r>
              <a:rPr lang="en-US" dirty="0" err="1">
                <a:latin typeface="Century Gothic" panose="020B0502020202020204" pitchFamily="34" charset="0"/>
              </a:rPr>
              <a:t>Lipsum</a:t>
            </a:r>
            <a:r>
              <a:rPr lang="en-US" dirty="0">
                <a:latin typeface="Century Gothic" panose="020B0502020202020204" pitchFamily="34" charset="0"/>
              </a:rPr>
              <a:t> generator </a:t>
            </a:r>
            <a:r>
              <a:rPr lang="uk-UA" dirty="0">
                <a:latin typeface="Century Gothic" panose="020B0502020202020204" pitchFamily="34" charset="0"/>
              </a:rPr>
              <a:t>(https://uk.lipsum.com/)</a:t>
            </a:r>
            <a:endParaRPr lang="ru-RU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21" y="406179"/>
            <a:ext cx="6571170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73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Цікаво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У 1994 </a:t>
            </a:r>
            <a:r>
              <a:rPr lang="ru-RU" dirty="0" err="1">
                <a:latin typeface="Century Gothic" panose="020B0502020202020204" pitchFamily="34" charset="0"/>
              </a:rPr>
              <a:t>році</a:t>
            </a:r>
            <a:r>
              <a:rPr lang="ru-RU" dirty="0">
                <a:latin typeface="Century Gothic" panose="020B0502020202020204" pitchFamily="34" charset="0"/>
              </a:rPr>
              <a:t> засновано </a:t>
            </a:r>
            <a:r>
              <a:rPr lang="ru-RU" dirty="0" err="1">
                <a:latin typeface="Century Gothic" panose="020B0502020202020204" pitchFamily="34" charset="0"/>
              </a:rPr>
              <a:t>Консорціум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Всесвітньої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павутини</a:t>
            </a:r>
            <a:r>
              <a:rPr lang="ru-RU" dirty="0">
                <a:latin typeface="Century Gothic" panose="020B0502020202020204" pitchFamily="34" charset="0"/>
              </a:rPr>
              <a:t>  — </a:t>
            </a:r>
            <a:r>
              <a:rPr lang="ru-RU" dirty="0" err="1">
                <a:latin typeface="Century Gothic" panose="020B0502020202020204" pitchFamily="34" charset="0"/>
              </a:rPr>
              <a:t>головну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міжнародну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організацію</a:t>
            </a:r>
            <a:r>
              <a:rPr lang="ru-RU" dirty="0">
                <a:latin typeface="Century Gothic" panose="020B0502020202020204" pitchFamily="34" charset="0"/>
              </a:rPr>
              <a:t>, </a:t>
            </a:r>
            <a:r>
              <a:rPr lang="ru-RU" dirty="0" err="1">
                <a:latin typeface="Century Gothic" panose="020B0502020202020204" pitchFamily="34" charset="0"/>
              </a:rPr>
              <a:t>що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розробляє</a:t>
            </a:r>
            <a:r>
              <a:rPr lang="ru-RU" dirty="0">
                <a:latin typeface="Century Gothic" panose="020B0502020202020204" pitchFamily="34" charset="0"/>
              </a:rPr>
              <a:t> та </a:t>
            </a:r>
            <a:r>
              <a:rPr lang="ru-RU" dirty="0" err="1">
                <a:latin typeface="Century Gothic" panose="020B0502020202020204" pitchFamily="34" charset="0"/>
              </a:rPr>
              <a:t>впроваджує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технологічні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стандарти</a:t>
            </a:r>
            <a:r>
              <a:rPr lang="ru-RU" dirty="0">
                <a:latin typeface="Century Gothic" panose="020B0502020202020204" pitchFamily="34" charset="0"/>
              </a:rPr>
              <a:t> для  </a:t>
            </a:r>
            <a:r>
              <a:rPr lang="ru-RU" dirty="0" err="1">
                <a:latin typeface="Century Gothic" panose="020B0502020202020204" pitchFamily="34" charset="0"/>
              </a:rPr>
              <a:t>Всесвітньої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павутини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2FDFF"/>
              </a:clrFrom>
              <a:clrTo>
                <a:srgbClr val="F2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2" y="406179"/>
            <a:ext cx="2538718" cy="1243454"/>
          </a:xfrm>
        </p:spPr>
      </p:pic>
      <p:pic>
        <p:nvPicPr>
          <p:cNvPr id="6146" name="Picture 2" descr="Ð ÐµÐ·ÑÐ»ÑÑÐ°Ñ Ð¿Ð¾ÑÑÐºÑ Ð·Ð¾Ð±ÑÐ°Ð¶ÐµÐ½Ñ Ð·Ð° Ð·Ð°Ð¿Ð¸ÑÐ¾Ð¼ &quot;ÐºÐ¾Ð½ÑÐ¾ÑÑÐ¸ÑÐ¼ w3Ñ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780" y="3171825"/>
            <a:ext cx="3396196" cy="2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573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rmAutofit/>
          </a:bodyPr>
          <a:lstStyle/>
          <a:p>
            <a:r>
              <a:rPr lang="uk-UA" dirty="0"/>
              <a:t>Розгадайте ребус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www.zarobytyhroshi.com/images/243_1c7236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977" y="5301208"/>
            <a:ext cx="1561356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700501" y="5445224"/>
            <a:ext cx="6179706" cy="1021556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5400" b="1" i="1" kern="0" dirty="0">
                <a:solidFill>
                  <a:srgbClr val="FFFFFF"/>
                </a:solidFill>
                <a:cs typeface="Times New Roman" panose="02020603050405020304" pitchFamily="18" charset="0"/>
              </a:rPr>
              <a:t>Розмітка</a:t>
            </a:r>
            <a:endParaRPr kumimoji="0" lang="uk-UA" sz="5400" b="1" i="1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19293" y="6525344"/>
            <a:ext cx="4570040" cy="340519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Times New Roman" panose="02020603050405020304" pitchFamily="18" charset="0"/>
              </a:rPr>
              <a:t>«Ребуси українською» 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Times New Roman" panose="02020603050405020304" pitchFamily="18" charset="0"/>
              </a:rPr>
              <a:t>©</a:t>
            </a:r>
            <a:r>
              <a:rPr kumimoji="0" lang="uk-UA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Times New Roman" panose="02020603050405020304" pitchFamily="18" charset="0"/>
              </a:rPr>
              <a:t>rebus1.com</a:t>
            </a:r>
          </a:p>
        </p:txBody>
      </p:sp>
      <p:sp>
        <p:nvSpPr>
          <p:cNvPr id="11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2A8E15-C817-4DD1-AB22-6C6BC241C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7" y="1615104"/>
            <a:ext cx="10470515" cy="36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0688" y="162512"/>
            <a:ext cx="9053954" cy="532820"/>
          </a:xfrm>
        </p:spPr>
        <p:txBody>
          <a:bodyPr>
            <a:normAutofit/>
          </a:bodyPr>
          <a:lstStyle/>
          <a:p>
            <a:r>
              <a:rPr lang="uk-UA" dirty="0"/>
              <a:t>Запитання для рефлексії</a:t>
            </a:r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8" y="1196763"/>
            <a:ext cx="12050142" cy="523220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Яких знань я набув на </a:t>
            </a:r>
            <a:r>
              <a:rPr lang="uk-UA" sz="2800" b="1" i="1" kern="0" dirty="0" err="1">
                <a:solidFill>
                  <a:srgbClr val="FFFFFF"/>
                </a:solidFill>
              </a:rPr>
              <a:t>уроці</a:t>
            </a:r>
            <a:r>
              <a:rPr lang="uk-UA" sz="2800" b="1" i="1" kern="0" dirty="0">
                <a:solidFill>
                  <a:srgbClr val="FFFFFF"/>
                </a:solidFill>
              </a:rPr>
              <a:t>?</a:t>
            </a:r>
          </a:p>
        </p:txBody>
      </p:sp>
      <p:pic>
        <p:nvPicPr>
          <p:cNvPr id="30" name="Picture 2" descr="http://nvip.com.ua/sites/default/files/imagecache/original_watermark/pictures/news/q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5774" y="4780449"/>
            <a:ext cx="1663554" cy="20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0929" y="1892084"/>
            <a:ext cx="12050142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uk-UA" sz="2800" b="1" i="1" kern="0" dirty="0">
                <a:solidFill>
                  <a:srgbClr val="002060"/>
                </a:solidFill>
              </a:rPr>
              <a:t>Яких умінь я набув на </a:t>
            </a:r>
            <a:r>
              <a:rPr lang="uk-UA" sz="2800" b="1" i="1" kern="0" dirty="0" err="1">
                <a:solidFill>
                  <a:srgbClr val="002060"/>
                </a:solidFill>
              </a:rPr>
              <a:t>уроці</a:t>
            </a:r>
            <a:r>
              <a:rPr lang="uk-UA" sz="2800" b="1" i="1" kern="0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928" y="2587405"/>
            <a:ext cx="3476139" cy="2677656"/>
          </a:xfrm>
          <a:prstGeom prst="rect">
            <a:avLst/>
          </a:prstGeom>
          <a:gradFill rotWithShape="1">
            <a:gsLst>
              <a:gs pos="0">
                <a:srgbClr val="19426B">
                  <a:satMod val="103000"/>
                  <a:lumMod val="102000"/>
                  <a:tint val="94000"/>
                </a:srgbClr>
              </a:gs>
              <a:gs pos="50000">
                <a:srgbClr val="19426B">
                  <a:satMod val="110000"/>
                  <a:lumMod val="100000"/>
                  <a:shade val="100000"/>
                </a:srgbClr>
              </a:gs>
              <a:gs pos="100000">
                <a:srgbClr val="19426B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514350" lvl="0" indent="-51435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uk-UA" sz="2800" b="1" i="1" kern="0" dirty="0">
                <a:solidFill>
                  <a:srgbClr val="FFFFFF"/>
                </a:solidFill>
              </a:rPr>
              <a:t>Що я не зрозумів з матеріалу, який вивчався на </a:t>
            </a:r>
            <a:r>
              <a:rPr lang="uk-UA" sz="2800" b="1" i="1" kern="0" dirty="0" err="1">
                <a:solidFill>
                  <a:srgbClr val="FFFFFF"/>
                </a:solidFill>
              </a:rPr>
              <a:t>уроці</a:t>
            </a:r>
            <a:r>
              <a:rPr lang="uk-UA" sz="2800" b="1" i="1" kern="0" dirty="0">
                <a:solidFill>
                  <a:srgbClr val="FFFFFF"/>
                </a:solidFill>
              </a:rPr>
              <a:t>?</a:t>
            </a:r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html&quot;">
            <a:extLst>
              <a:ext uri="{FF2B5EF4-FFF2-40B4-BE49-F238E27FC236}">
                <a16:creationId xmlns:a16="http://schemas.microsoft.com/office/drawing/2014/main" id="{5750FA70-2E13-4601-86A5-2CD01AFA4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52" y="2577528"/>
            <a:ext cx="6878222" cy="343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5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1" grpId="0" animBg="1"/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uk-UA" b="1" dirty="0">
                <a:solidFill>
                  <a:srgbClr val="060642"/>
                </a:solidFill>
                <a:latin typeface="Century Gothic" panose="020B0502020202020204" pitchFamily="34" charset="0"/>
              </a:rPr>
              <a:t>Домашнє завдання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333" y="1690688"/>
            <a:ext cx="5693920" cy="4351338"/>
          </a:xfrm>
        </p:spPr>
        <p:txBody>
          <a:bodyPr>
            <a:normAutofit/>
          </a:bodyPr>
          <a:lstStyle/>
          <a:p>
            <a:r>
              <a:rPr lang="uk-UA" dirty="0">
                <a:latin typeface="Century Gothic" panose="020B0502020202020204" pitchFamily="34" charset="0"/>
              </a:rPr>
              <a:t>Створіть файл index.html</a:t>
            </a:r>
          </a:p>
          <a:p>
            <a:r>
              <a:rPr lang="uk-UA" dirty="0">
                <a:latin typeface="Century Gothic" panose="020B0502020202020204" pitchFamily="34" charset="0"/>
              </a:rPr>
              <a:t>Наберіть послідовність команд наведену на малюнку.</a:t>
            </a:r>
          </a:p>
          <a:p>
            <a:r>
              <a:rPr lang="uk-UA" dirty="0">
                <a:latin typeface="Century Gothic" panose="020B0502020202020204" pitchFamily="34" charset="0"/>
              </a:rPr>
              <a:t>Додайте текст, згенерований генератором Lorem ipsum. </a:t>
            </a:r>
          </a:p>
          <a:p>
            <a:r>
              <a:rPr lang="uk-UA" dirty="0">
                <a:latin typeface="Century Gothic" panose="020B0502020202020204" pitchFamily="34" charset="0"/>
              </a:rPr>
              <a:t>Результат  надішліть на поштову скриньку вчителя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624" y="365125"/>
            <a:ext cx="5382376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09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Ð ÐµÐ·ÑÐ»ÑÑÐ°Ñ Ð¿Ð¾ÑÑÐºÑ Ð·Ð¾Ð±ÑÐ°Ð¶ÐµÐ½Ñ Ð·Ð° Ð·Ð°Ð¿Ð¸ÑÐ¾Ð¼ &quot;blackboard with wooden frame&quot;">
            <a:extLst>
              <a:ext uri="{FF2B5EF4-FFF2-40B4-BE49-F238E27FC236}">
                <a16:creationId xmlns:a16="http://schemas.microsoft.com/office/drawing/2014/main" id="{3CECCAC8-B652-4FB7-92BE-D3D7777FF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1767" y="1251832"/>
            <a:ext cx="9651372" cy="52157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Домашнє завдання</a:t>
            </a:r>
          </a:p>
        </p:txBody>
      </p:sp>
      <p:pic>
        <p:nvPicPr>
          <p:cNvPr id="5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F01F12-60B8-4057-B072-70972A5148DE}"/>
              </a:ext>
            </a:extLst>
          </p:cNvPr>
          <p:cNvSpPr txBox="1"/>
          <p:nvPr/>
        </p:nvSpPr>
        <p:spPr>
          <a:xfrm>
            <a:off x="1668026" y="1592744"/>
            <a:ext cx="8912888" cy="120032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i="1" kern="0" dirty="0">
                <a:solidFill>
                  <a:schemeClr val="bg1"/>
                </a:solidFill>
              </a:rPr>
              <a:t>Продовжити вивчення тегів і створення документу HTML</a:t>
            </a:r>
            <a:endParaRPr lang="uk-UA" sz="3600" b="1" i="1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33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380F663-13E3-468B-A760-3F004EF11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82" r="9530"/>
          <a:stretch/>
        </p:blipFill>
        <p:spPr>
          <a:xfrm flipH="1">
            <a:off x="414169" y="1167703"/>
            <a:ext cx="4558964" cy="53134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Працюємо за комп’ютером</a:t>
            </a:r>
            <a:endParaRPr lang="uk-UA" sz="3600" dirty="0"/>
          </a:p>
        </p:txBody>
      </p:sp>
      <p:pic>
        <p:nvPicPr>
          <p:cNvPr id="4" name="Picture 60" descr="3D_2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3" y="11"/>
            <a:ext cx="1295400" cy="18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1"/>
          <p:cNvSpPr>
            <a:spLocks noChangeArrowheads="1"/>
          </p:cNvSpPr>
          <p:nvPr/>
        </p:nvSpPr>
        <p:spPr bwMode="gray">
          <a:xfrm>
            <a:off x="247202" y="476251"/>
            <a:ext cx="900113" cy="39528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28575" algn="ctr">
            <a:solidFill>
              <a:srgbClr val="DDDDDD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uk-UA" sz="1200" kern="0" dirty="0">
                <a:solidFill>
                  <a:srgbClr val="000000"/>
                </a:solidFill>
                <a:latin typeface="Times New Roman" pitchFamily="18" charset="0"/>
              </a:rPr>
              <a:t>Розділ 2 </a:t>
            </a:r>
            <a:r>
              <a:rPr lang="uk-UA" sz="1200" kern="0" dirty="0">
                <a:solidFill>
                  <a:srgbClr val="000000"/>
                </a:solidFill>
                <a:latin typeface="Verdana" pitchFamily="34" charset="0"/>
              </a:rPr>
              <a:t>§ 7</a:t>
            </a:r>
          </a:p>
        </p:txBody>
      </p:sp>
      <p:pic>
        <p:nvPicPr>
          <p:cNvPr id="7174" name="Picture 6" descr="ÐÐ¾Ð²âÑÐ·Ð°Ð½Ðµ Ð·Ð¾Ð±ÑÐ°Ð¶ÐµÐ½Ð½Ñ">
            <a:extLst>
              <a:ext uri="{FF2B5EF4-FFF2-40B4-BE49-F238E27FC236}">
                <a16:creationId xmlns:a16="http://schemas.microsoft.com/office/drawing/2014/main" id="{E9511521-ED59-4170-A63B-87048A0FA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3"/>
          <a:stretch/>
        </p:blipFill>
        <p:spPr bwMode="auto">
          <a:xfrm>
            <a:off x="5064895" y="1167703"/>
            <a:ext cx="7042774" cy="531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9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5400" dirty="0"/>
              <a:t>Дякую за увагу!</a:t>
            </a:r>
          </a:p>
        </p:txBody>
      </p:sp>
      <p:sp>
        <p:nvSpPr>
          <p:cNvPr id="11" name="Підзаголовок 2">
            <a:extLst>
              <a:ext uri="{FF2B5EF4-FFF2-40B4-BE49-F238E27FC236}">
                <a16:creationId xmlns:a16="http://schemas.microsoft.com/office/drawing/2014/main" id="{344007F2-3680-4034-9226-0551AEE1327D}"/>
              </a:ext>
            </a:extLst>
          </p:cNvPr>
          <p:cNvSpPr txBox="1">
            <a:spLocks/>
          </p:cNvSpPr>
          <p:nvPr/>
        </p:nvSpPr>
        <p:spPr>
          <a:xfrm>
            <a:off x="5032382" y="3184362"/>
            <a:ext cx="7138989" cy="403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uk-UA" sz="1600" b="1">
                <a:solidFill>
                  <a:srgbClr val="FFFFFF"/>
                </a:solidFill>
              </a:rPr>
              <a:t>За навчальною програмою 2018 року</a:t>
            </a:r>
            <a:endParaRPr lang="uk-UA" sz="1600" b="1" dirty="0">
              <a:solidFill>
                <a:srgbClr val="FFFFFF"/>
              </a:solidFill>
            </a:endParaRPr>
          </a:p>
        </p:txBody>
      </p:sp>
      <p:sp>
        <p:nvSpPr>
          <p:cNvPr id="12" name="Округлена прямокутна виноска 5">
            <a:extLst>
              <a:ext uri="{FF2B5EF4-FFF2-40B4-BE49-F238E27FC236}">
                <a16:creationId xmlns:a16="http://schemas.microsoft.com/office/drawing/2014/main" id="{50F6A942-D83A-4781-A35D-7D9E073D86CC}"/>
              </a:ext>
            </a:extLst>
          </p:cNvPr>
          <p:cNvSpPr/>
          <p:nvPr/>
        </p:nvSpPr>
        <p:spPr>
          <a:xfrm>
            <a:off x="126612" y="6175807"/>
            <a:ext cx="2448272" cy="619472"/>
          </a:xfrm>
          <a:prstGeom prst="wedgeRoundRectCallout">
            <a:avLst>
              <a:gd name="adj1" fmla="val 367"/>
              <a:gd name="adj2" fmla="val 49864"/>
              <a:gd name="adj3" fmla="val 16667"/>
            </a:avLst>
          </a:prstGeom>
          <a:solidFill>
            <a:srgbClr val="FFFF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Урок </a:t>
            </a:r>
            <a:r>
              <a:rPr lang="uk-UA" sz="3600" b="1" i="1" kern="0" dirty="0">
                <a:solidFill>
                  <a:srgbClr val="002060"/>
                </a:solidFill>
                <a:latin typeface="Verdana"/>
              </a:rPr>
              <a:t>7</a:t>
            </a:r>
            <a:endParaRPr kumimoji="0" lang="uk-UA" sz="36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Picture 2" descr="coding, html icon">
            <a:extLst>
              <a:ext uri="{FF2B5EF4-FFF2-40B4-BE49-F238E27FC236}">
                <a16:creationId xmlns:a16="http://schemas.microsoft.com/office/drawing/2014/main" id="{54B259DC-3660-4800-B53C-9568299F1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617" y="3627528"/>
            <a:ext cx="2392018" cy="239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ml icon">
            <a:extLst>
              <a:ext uri="{FF2B5EF4-FFF2-40B4-BE49-F238E27FC236}">
                <a16:creationId xmlns:a16="http://schemas.microsoft.com/office/drawing/2014/main" id="{9D613C12-AA89-4AB9-B5B4-02E6B018B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269" y="3662320"/>
            <a:ext cx="2357225" cy="23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49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Настроювані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інформатика.potx" id="{969E901C-A73F-4ABF-96AB-6D2DAF51B302}" vid="{A7136400-2433-41AC-84BC-58F63F8D1CEB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інформатика.potx" id="{969E901C-A73F-4ABF-96AB-6D2DAF51B302}" vid="{A7136400-2433-41AC-84BC-58F63F8D1CEB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інформатика.potx" id="{969E901C-A73F-4ABF-96AB-6D2DAF51B302}" vid="{A7136400-2433-41AC-84BC-58F63F8D1CEB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інформатика.potx" id="{969E901C-A73F-4ABF-96AB-6D2DAF51B302}" vid="{A7136400-2433-41AC-84BC-58F63F8D1CEB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інформатика.potx" id="{969E901C-A73F-4ABF-96AB-6D2DAF51B302}" vid="{A7136400-2433-41AC-84BC-58F63F8D1CEB}"/>
    </a:ext>
  </a:extLst>
</a:theme>
</file>

<file path=ppt/theme/theme7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198115</TotalTime>
  <Words>1472</Words>
  <Application>Microsoft Office PowerPoint</Application>
  <PresentationFormat>Широкоэкранный</PresentationFormat>
  <Paragraphs>234</Paragraphs>
  <Slides>39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Мова гіпертекстової розмітки</vt:lpstr>
      <vt:lpstr>Актуалізація опорних знань і життєвого досвіду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Мова гіпертекстової розмітки</vt:lpstr>
      <vt:lpstr>Презентация PowerPoint</vt:lpstr>
      <vt:lpstr>Презентация PowerPoint</vt:lpstr>
      <vt:lpstr>Приклад запису блоку &lt;head&gt; </vt:lpstr>
      <vt:lpstr>Презентация PowerPoint</vt:lpstr>
      <vt:lpstr>Мова гіпертекстової розмітки</vt:lpstr>
      <vt:lpstr>Мова гіпертекстової розмітки</vt:lpstr>
      <vt:lpstr>Марковані та нумеровані списки</vt:lpstr>
      <vt:lpstr>Марковані та нумеровані списки</vt:lpstr>
      <vt:lpstr>Марковані та нумеровані списки</vt:lpstr>
      <vt:lpstr>Презентация PowerPoint</vt:lpstr>
      <vt:lpstr>Теги для роботи з заголовками</vt:lpstr>
      <vt:lpstr>Використання заголовків</vt:lpstr>
      <vt:lpstr>Мова гіпертекстової розмітки</vt:lpstr>
      <vt:lpstr>Який вигляд має код розмітки веб-сторінки мовою HTML?</vt:lpstr>
      <vt:lpstr>Цікаво</vt:lpstr>
      <vt:lpstr>Тім Бернерс Лі</vt:lpstr>
      <vt:lpstr>Цікаво</vt:lpstr>
      <vt:lpstr>Презентация PowerPoint</vt:lpstr>
      <vt:lpstr>Презентация PowerPoint</vt:lpstr>
      <vt:lpstr>Цікаво</vt:lpstr>
      <vt:lpstr>Розгадайте ребус</vt:lpstr>
      <vt:lpstr>Запитання для рефлексії</vt:lpstr>
      <vt:lpstr>Домашнє завдання</vt:lpstr>
      <vt:lpstr>Домашнє завдання</vt:lpstr>
      <vt:lpstr>Працюємо за комп’ютером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Мацаєнко Сергій</dc:creator>
  <cp:lastModifiedBy>Неизвестный пользователь</cp:lastModifiedBy>
  <cp:revision>445</cp:revision>
  <dcterms:created xsi:type="dcterms:W3CDTF">2016-06-06T19:48:43Z</dcterms:created>
  <dcterms:modified xsi:type="dcterms:W3CDTF">2022-01-31T19:59:20Z</dcterms:modified>
</cp:coreProperties>
</file>